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45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9F274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9F274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9F274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080759"/>
            <a:ext cx="12191998" cy="7772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56864" y="1239964"/>
            <a:ext cx="6478270" cy="1762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9F274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396428"/>
            <a:ext cx="7275195" cy="321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jp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945515" marR="5080" indent="-925830">
              <a:lnSpc>
                <a:spcPts val="6480"/>
              </a:lnSpc>
              <a:spcBef>
                <a:spcPts val="915"/>
              </a:spcBef>
            </a:pPr>
            <a:r>
              <a:rPr spc="-45" dirty="0"/>
              <a:t>Choosing</a:t>
            </a:r>
            <a:r>
              <a:rPr spc="-120" dirty="0"/>
              <a:t> </a:t>
            </a:r>
            <a:r>
              <a:rPr spc="-55" dirty="0"/>
              <a:t>Among</a:t>
            </a:r>
            <a:r>
              <a:rPr spc="-120" dirty="0"/>
              <a:t> </a:t>
            </a:r>
            <a:r>
              <a:rPr spc="-60" dirty="0"/>
              <a:t>CRC </a:t>
            </a:r>
            <a:r>
              <a:rPr spc="-1345" dirty="0"/>
              <a:t> </a:t>
            </a:r>
            <a:r>
              <a:rPr spc="-55" dirty="0"/>
              <a:t>Screening</a:t>
            </a:r>
            <a:r>
              <a:rPr spc="-105" dirty="0"/>
              <a:t> </a:t>
            </a:r>
            <a:r>
              <a:rPr spc="-160" dirty="0"/>
              <a:t>Tests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7052" y="4283202"/>
            <a:ext cx="3108197" cy="14257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1"/>
    </mc:Choice>
    <mc:Fallback xmlns="">
      <p:transition spd="slow" advTm="7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385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CRC:</a:t>
            </a:r>
            <a:r>
              <a:rPr sz="3600" spc="-90" dirty="0"/>
              <a:t> </a:t>
            </a:r>
            <a:r>
              <a:rPr sz="3600" spc="-20" dirty="0"/>
              <a:t>The</a:t>
            </a:r>
            <a:r>
              <a:rPr sz="3600" spc="-80" dirty="0"/>
              <a:t> </a:t>
            </a:r>
            <a:r>
              <a:rPr sz="3600" spc="-45" dirty="0"/>
              <a:t>Numbers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470710"/>
            <a:ext cx="6045200" cy="246253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Rates</a:t>
            </a:r>
            <a:r>
              <a:rPr sz="2800" spc="-5" dirty="0">
                <a:latin typeface="Calibri"/>
                <a:cs typeface="Calibri"/>
              </a:rPr>
              <a:t> of </a:t>
            </a:r>
            <a:r>
              <a:rPr sz="2800" spc="-10" dirty="0">
                <a:latin typeface="Calibri"/>
                <a:cs typeface="Calibri"/>
              </a:rPr>
              <a:t>new colon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Down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30%!!!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between</a:t>
            </a:r>
            <a:r>
              <a:rPr sz="2800" spc="-5" dirty="0">
                <a:latin typeface="Calibri"/>
                <a:cs typeface="Calibri"/>
              </a:rPr>
              <a:t> 2000-2010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50-80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year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olds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Parallels</a:t>
            </a:r>
            <a:r>
              <a:rPr sz="2800" spc="-10" dirty="0">
                <a:latin typeface="Calibri"/>
                <a:cs typeface="Calibri"/>
              </a:rPr>
              <a:t> widespread </a:t>
            </a:r>
            <a:r>
              <a:rPr sz="2800" spc="-5" dirty="0">
                <a:latin typeface="Calibri"/>
                <a:cs typeface="Calibri"/>
              </a:rPr>
              <a:t>use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colonoscopy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Success!!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5"/>
    </mc:Choice>
    <mc:Fallback xmlns="">
      <p:transition spd="slow" advTm="56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23481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spc="-35" dirty="0"/>
              <a:t>CRC</a:t>
            </a:r>
            <a:r>
              <a:rPr sz="3600" spc="-95" dirty="0"/>
              <a:t> </a:t>
            </a:r>
            <a:r>
              <a:rPr sz="3600" spc="-35" dirty="0"/>
              <a:t>Screening</a:t>
            </a:r>
            <a:r>
              <a:rPr sz="3600" spc="-90" dirty="0"/>
              <a:t> </a:t>
            </a:r>
            <a:r>
              <a:rPr sz="3600" spc="-35" dirty="0"/>
              <a:t>Success! </a:t>
            </a:r>
            <a:r>
              <a:rPr sz="3600" spc="-800" dirty="0"/>
              <a:t> </a:t>
            </a:r>
            <a:r>
              <a:rPr sz="3600" spc="-25" dirty="0"/>
              <a:t>Not</a:t>
            </a:r>
            <a:r>
              <a:rPr sz="3600" spc="-60" dirty="0"/>
              <a:t> </a:t>
            </a:r>
            <a:r>
              <a:rPr sz="3600" spc="-15" dirty="0"/>
              <a:t>So</a:t>
            </a:r>
            <a:r>
              <a:rPr sz="3600" spc="-65" dirty="0"/>
              <a:t> </a:t>
            </a:r>
            <a:r>
              <a:rPr sz="3600" spc="-60" dirty="0"/>
              <a:t>Fast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621358"/>
            <a:ext cx="8046084" cy="41236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&gt;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20,000,000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eligible</a:t>
            </a:r>
            <a:r>
              <a:rPr sz="2800" spc="-10" dirty="0">
                <a:latin typeface="Calibri"/>
                <a:cs typeface="Calibri"/>
              </a:rPr>
              <a:t> Americans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NOT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screened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Nearly </a:t>
            </a:r>
            <a:r>
              <a:rPr sz="2400" dirty="0">
                <a:latin typeface="Calibri"/>
                <a:cs typeface="Calibri"/>
              </a:rPr>
              <a:t>50%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patients </a:t>
            </a:r>
            <a:r>
              <a:rPr sz="2400" dirty="0">
                <a:latin typeface="Calibri"/>
                <a:cs typeface="Calibri"/>
              </a:rPr>
              <a:t>who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should be </a:t>
            </a:r>
            <a:r>
              <a:rPr sz="2400" spc="-10" dirty="0">
                <a:latin typeface="Calibri"/>
                <a:cs typeface="Calibri"/>
              </a:rPr>
              <a:t>screened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Access,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cost,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reluctance?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“My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doctor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didn’t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mention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it!!”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#2</a:t>
            </a:r>
            <a:r>
              <a:rPr sz="2400" spc="-10" dirty="0">
                <a:latin typeface="Calibri"/>
                <a:cs typeface="Calibri"/>
              </a:rPr>
              <a:t> reason given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by patients surveyed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&lt;10%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patients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eligible </a:t>
            </a:r>
            <a:r>
              <a:rPr sz="2400" spc="-20" dirty="0">
                <a:latin typeface="Calibri"/>
                <a:cs typeface="Calibri"/>
              </a:rPr>
              <a:t>were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told </a:t>
            </a:r>
            <a:r>
              <a:rPr sz="2400" spc="-5" dirty="0">
                <a:latin typeface="Calibri"/>
                <a:cs typeface="Calibri"/>
              </a:rPr>
              <a:t>about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screening</a:t>
            </a:r>
            <a:endParaRPr sz="2400">
              <a:latin typeface="Calibri"/>
              <a:cs typeface="Calibri"/>
            </a:endParaRPr>
          </a:p>
          <a:p>
            <a:pPr marL="698500" marR="5080" lvl="1" indent="-228600">
              <a:lnSpc>
                <a:spcPts val="2590"/>
              </a:lnSpc>
              <a:spcBef>
                <a:spcPts val="54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More </a:t>
            </a:r>
            <a:r>
              <a:rPr sz="2400" dirty="0">
                <a:latin typeface="Calibri"/>
                <a:cs typeface="Calibri"/>
              </a:rPr>
              <a:t>than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half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Medicare patients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surveyed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had </a:t>
            </a:r>
            <a:r>
              <a:rPr sz="2400" spc="-10" dirty="0">
                <a:latin typeface="Calibri"/>
                <a:cs typeface="Calibri"/>
              </a:rPr>
              <a:t>almost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visits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that year</a:t>
            </a:r>
            <a:endParaRPr sz="2400">
              <a:latin typeface="Calibri"/>
              <a:cs typeface="Calibri"/>
            </a:endParaRPr>
          </a:p>
          <a:p>
            <a:pPr marL="1419225" lvl="2" indent="-457834">
              <a:lnSpc>
                <a:spcPct val="100000"/>
              </a:lnSpc>
              <a:spcBef>
                <a:spcPts val="730"/>
              </a:spcBef>
              <a:buAutoNum type="arabicPeriod"/>
              <a:tabLst>
                <a:tab pos="1419225" algn="l"/>
                <a:tab pos="1419860" algn="l"/>
              </a:tabLst>
            </a:pPr>
            <a:r>
              <a:rPr sz="1600" b="0" spc="-10" dirty="0">
                <a:latin typeface="Calibri Light"/>
                <a:cs typeface="Calibri Light"/>
              </a:rPr>
              <a:t>Seeff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LC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et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al.,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2004;</a:t>
            </a:r>
            <a:r>
              <a:rPr sz="1600" b="0" spc="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Shapiro </a:t>
            </a:r>
            <a:r>
              <a:rPr sz="1600" b="0" spc="-15" dirty="0">
                <a:latin typeface="Calibri Light"/>
                <a:cs typeface="Calibri Light"/>
              </a:rPr>
              <a:t>JA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et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al.,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2008;</a:t>
            </a:r>
            <a:r>
              <a:rPr sz="1600" b="0" spc="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Shapiro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15" dirty="0">
                <a:latin typeface="Calibri Light"/>
                <a:cs typeface="Calibri Light"/>
              </a:rPr>
              <a:t>JA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et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al.,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2012</a:t>
            </a:r>
            <a:endParaRPr sz="1600">
              <a:latin typeface="Calibri Light"/>
              <a:cs typeface="Calibri Light"/>
            </a:endParaRPr>
          </a:p>
          <a:p>
            <a:pPr marL="1419225" lvl="2" indent="-457834">
              <a:lnSpc>
                <a:spcPct val="100000"/>
              </a:lnSpc>
              <a:buAutoNum type="arabicPeriod"/>
              <a:tabLst>
                <a:tab pos="1419225" algn="l"/>
                <a:tab pos="1419860" algn="l"/>
              </a:tabLst>
            </a:pPr>
            <a:r>
              <a:rPr sz="1600" b="0" spc="-5" dirty="0">
                <a:latin typeface="Calibri Light"/>
                <a:cs typeface="Calibri Light"/>
              </a:rPr>
              <a:t>2010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NHIS;</a:t>
            </a:r>
            <a:r>
              <a:rPr sz="1600" b="0" dirty="0">
                <a:latin typeface="Calibri Light"/>
                <a:cs typeface="Calibri Light"/>
              </a:rPr>
              <a:t> Klabunde CN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et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al.,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submitted</a:t>
            </a:r>
            <a:endParaRPr sz="1600">
              <a:latin typeface="Calibri Light"/>
              <a:cs typeface="Calibri Light"/>
            </a:endParaRPr>
          </a:p>
          <a:p>
            <a:pPr marL="1419225" lvl="2" indent="-457834">
              <a:lnSpc>
                <a:spcPct val="100000"/>
              </a:lnSpc>
              <a:buAutoNum type="arabicPeriod"/>
              <a:tabLst>
                <a:tab pos="1419225" algn="l"/>
                <a:tab pos="1419860" algn="l"/>
              </a:tabLst>
            </a:pPr>
            <a:r>
              <a:rPr sz="1600" b="0" dirty="0">
                <a:latin typeface="Calibri Light"/>
                <a:cs typeface="Calibri Light"/>
              </a:rPr>
              <a:t>Schenck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AP et al.,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i="1" spc="-10" dirty="0">
                <a:latin typeface="Calibri Light"/>
                <a:cs typeface="Calibri Light"/>
              </a:rPr>
              <a:t>Prev</a:t>
            </a:r>
            <a:r>
              <a:rPr sz="1600" b="0" i="1" spc="-20" dirty="0">
                <a:latin typeface="Calibri Light"/>
                <a:cs typeface="Calibri Light"/>
              </a:rPr>
              <a:t> </a:t>
            </a:r>
            <a:r>
              <a:rPr sz="1600" b="0" i="1" spc="-5" dirty="0">
                <a:latin typeface="Calibri Light"/>
                <a:cs typeface="Calibri Light"/>
              </a:rPr>
              <a:t>Chron</a:t>
            </a:r>
            <a:r>
              <a:rPr sz="1600" b="0" i="1" dirty="0">
                <a:latin typeface="Calibri Light"/>
                <a:cs typeface="Calibri Light"/>
              </a:rPr>
              <a:t> </a:t>
            </a:r>
            <a:r>
              <a:rPr sz="1600" b="0" i="1" spc="-5" dirty="0">
                <a:latin typeface="Calibri Light"/>
                <a:cs typeface="Calibri Light"/>
              </a:rPr>
              <a:t>Dis</a:t>
            </a:r>
            <a:r>
              <a:rPr sz="1600" b="0" spc="-5" dirty="0">
                <a:latin typeface="Calibri Light"/>
                <a:cs typeface="Calibri Light"/>
              </a:rPr>
              <a:t>, 2011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7"/>
    </mc:Choice>
    <mc:Fallback xmlns="">
      <p:transition spd="slow" advTm="3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231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Screening</a:t>
            </a:r>
            <a:r>
              <a:rPr sz="3600" spc="-120" dirty="0"/>
              <a:t> </a:t>
            </a:r>
            <a:r>
              <a:rPr sz="3600" spc="-35" dirty="0"/>
              <a:t>Comparisons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051444"/>
            <a:ext cx="7320915" cy="49549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5" dirty="0">
                <a:latin typeface="Calibri"/>
                <a:cs typeface="Calibri"/>
              </a:rPr>
              <a:t>We</a:t>
            </a:r>
            <a:r>
              <a:rPr sz="2800" spc="-10" dirty="0">
                <a:latin typeface="Calibri"/>
                <a:cs typeface="Calibri"/>
              </a:rPr>
              <a:t> can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prevent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getting</a:t>
            </a:r>
            <a:r>
              <a:rPr sz="2800" spc="-10" dirty="0">
                <a:latin typeface="Calibri"/>
                <a:cs typeface="Calibri"/>
              </a:rPr>
              <a:t> colon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767080" lvl="1" indent="-29718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766445" algn="l"/>
                <a:tab pos="767080" algn="l"/>
              </a:tabLst>
            </a:pPr>
            <a:r>
              <a:rPr sz="2400" spc="-5" dirty="0">
                <a:latin typeface="Calibri"/>
                <a:cs typeface="Calibri"/>
              </a:rPr>
              <a:t>60-90%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!!!</a:t>
            </a:r>
            <a:endParaRPr sz="24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spc="-10" dirty="0">
                <a:latin typeface="Calibri"/>
                <a:cs typeface="Calibri"/>
              </a:rPr>
              <a:t>colonoscopy</a:t>
            </a:r>
            <a:endParaRPr sz="18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800" spc="-15" dirty="0">
                <a:latin typeface="Calibri"/>
                <a:cs typeface="Calibri"/>
              </a:rPr>
              <a:t>That’s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preventing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it,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detecting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it </a:t>
            </a:r>
            <a:r>
              <a:rPr sz="1800" spc="-5" dirty="0">
                <a:latin typeface="Calibri"/>
                <a:cs typeface="Calibri"/>
              </a:rPr>
              <a:t>early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Mammogram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(50-69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year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olds)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Death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40%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preventable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Mammograms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miss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15" dirty="0">
                <a:latin typeface="Calibri"/>
                <a:cs typeface="Calibri"/>
              </a:rPr>
              <a:t> cancers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50%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women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have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false</a:t>
            </a:r>
            <a:r>
              <a:rPr sz="2400" spc="-5" dirty="0">
                <a:latin typeface="Calibri"/>
                <a:cs typeface="Calibri"/>
              </a:rPr>
              <a:t> positive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over</a:t>
            </a:r>
            <a:r>
              <a:rPr sz="2400" dirty="0">
                <a:latin typeface="Calibri"/>
                <a:cs typeface="Calibri"/>
              </a:rPr>
              <a:t> 10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years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PSA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prostate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screening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Decreases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dying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spc="-25" dirty="0">
                <a:latin typeface="Calibri"/>
                <a:cs typeface="Calibri"/>
              </a:rPr>
              <a:t>prostate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cancer by</a:t>
            </a:r>
            <a:r>
              <a:rPr sz="2400" dirty="0">
                <a:latin typeface="Calibri"/>
                <a:cs typeface="Calibri"/>
              </a:rPr>
              <a:t> 21%</a:t>
            </a:r>
            <a:endParaRPr sz="2400">
              <a:latin typeface="Calibri"/>
              <a:cs typeface="Calibri"/>
            </a:endParaRPr>
          </a:p>
          <a:p>
            <a:pPr marL="1153795">
              <a:lnSpc>
                <a:spcPct val="100000"/>
              </a:lnSpc>
              <a:spcBef>
                <a:spcPts val="994"/>
              </a:spcBef>
            </a:pPr>
            <a:r>
              <a:rPr sz="1600" b="0" spc="-5" dirty="0">
                <a:latin typeface="Calibri Light"/>
                <a:cs typeface="Calibri Light"/>
              </a:rPr>
              <a:t>1.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Am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J</a:t>
            </a:r>
            <a:r>
              <a:rPr sz="1600" b="0" spc="-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Gastroenterol.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2016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Jan 12.</a:t>
            </a:r>
            <a:endParaRPr sz="1600">
              <a:latin typeface="Calibri Light"/>
              <a:cs typeface="Calibri Light"/>
            </a:endParaRPr>
          </a:p>
          <a:p>
            <a:pPr marL="1153795">
              <a:lnSpc>
                <a:spcPct val="100000"/>
              </a:lnSpc>
            </a:pPr>
            <a:r>
              <a:rPr sz="1600" b="0" spc="-5" dirty="0">
                <a:latin typeface="Calibri Light"/>
                <a:cs typeface="Calibri Light"/>
              </a:rPr>
              <a:t>2.</a:t>
            </a:r>
            <a:r>
              <a:rPr sz="1600" b="0" dirty="0">
                <a:latin typeface="Calibri Light"/>
                <a:cs typeface="Calibri Light"/>
              </a:rPr>
              <a:t> N</a:t>
            </a:r>
            <a:r>
              <a:rPr sz="1600" b="0" spc="-5" dirty="0">
                <a:latin typeface="Calibri Light"/>
                <a:cs typeface="Calibri Light"/>
              </a:rPr>
              <a:t> Engl </a:t>
            </a:r>
            <a:r>
              <a:rPr sz="1600" b="0" dirty="0">
                <a:latin typeface="Calibri Light"/>
                <a:cs typeface="Calibri Light"/>
              </a:rPr>
              <a:t>J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Med</a:t>
            </a:r>
            <a:r>
              <a:rPr sz="1600" b="0" spc="-5" dirty="0">
                <a:latin typeface="Calibri Light"/>
                <a:cs typeface="Calibri Light"/>
              </a:rPr>
              <a:t> 2015;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372:2353-2358</a:t>
            </a:r>
            <a:endParaRPr sz="1600">
              <a:latin typeface="Calibri Light"/>
              <a:cs typeface="Calibri Light"/>
            </a:endParaRPr>
          </a:p>
          <a:p>
            <a:pPr marL="1153795">
              <a:lnSpc>
                <a:spcPct val="100000"/>
              </a:lnSpc>
            </a:pPr>
            <a:r>
              <a:rPr sz="1600" b="0" spc="-5" dirty="0">
                <a:latin typeface="Calibri Light"/>
                <a:cs typeface="Calibri Light"/>
              </a:rPr>
              <a:t>3.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Cochrane</a:t>
            </a:r>
            <a:r>
              <a:rPr sz="1600" b="0" spc="-10" dirty="0">
                <a:latin typeface="Calibri Light"/>
                <a:cs typeface="Calibri Light"/>
              </a:rPr>
              <a:t> Database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15" dirty="0">
                <a:latin typeface="Calibri Light"/>
                <a:cs typeface="Calibri Light"/>
              </a:rPr>
              <a:t>Syst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0" dirty="0">
                <a:latin typeface="Calibri Light"/>
                <a:cs typeface="Calibri Light"/>
              </a:rPr>
              <a:t>Rev.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2013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5"/>
    </mc:Choice>
    <mc:Fallback xmlns="">
      <p:transition spd="slow" advTm="4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969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CRC:</a:t>
            </a:r>
            <a:r>
              <a:rPr sz="3600" spc="-80" dirty="0"/>
              <a:t> </a:t>
            </a:r>
            <a:r>
              <a:rPr sz="3600" spc="-75" dirty="0"/>
              <a:t>Younger </a:t>
            </a:r>
            <a:r>
              <a:rPr sz="3600" spc="-45" dirty="0"/>
              <a:t>Patients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0628" y="2946654"/>
            <a:ext cx="2663951" cy="19918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39" y="1337360"/>
            <a:ext cx="7430134" cy="257937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Incidence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patients</a:t>
            </a:r>
            <a:r>
              <a:rPr sz="2800" dirty="0">
                <a:latin typeface="Calibri"/>
                <a:cs typeface="Calibri"/>
              </a:rPr>
              <a:t> &lt;50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rising!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Between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2008-2011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8500" algn="l"/>
              </a:tabLst>
            </a:pPr>
            <a:r>
              <a:rPr sz="2400" b="1" dirty="0">
                <a:latin typeface="Calibri"/>
                <a:cs typeface="Calibri"/>
              </a:rPr>
              <a:t>1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in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7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cancers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5" dirty="0">
                <a:latin typeface="Calibri"/>
                <a:cs typeface="Calibri"/>
              </a:rPr>
              <a:t>Presented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more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advanced</a:t>
            </a:r>
            <a:r>
              <a:rPr sz="2400" spc="-5" dirty="0">
                <a:latin typeface="Calibri"/>
                <a:cs typeface="Calibri"/>
              </a:rPr>
              <a:t> disease</a:t>
            </a:r>
            <a:endParaRPr sz="2400">
              <a:latin typeface="Calibri"/>
              <a:cs typeface="Calibri"/>
            </a:endParaRPr>
          </a:p>
          <a:p>
            <a:pPr marL="650875">
              <a:lnSpc>
                <a:spcPct val="100000"/>
              </a:lnSpc>
              <a:spcBef>
                <a:spcPts val="2005"/>
              </a:spcBef>
            </a:pPr>
            <a:r>
              <a:rPr sz="1600" b="0" spc="-5" dirty="0">
                <a:latin typeface="Calibri Light"/>
                <a:cs typeface="Calibri Light"/>
              </a:rPr>
              <a:t>1.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25" dirty="0">
                <a:latin typeface="Calibri Light"/>
                <a:cs typeface="Calibri Light"/>
              </a:rPr>
              <a:t>Cancer.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2016</a:t>
            </a:r>
            <a:r>
              <a:rPr sz="1600" b="0" dirty="0">
                <a:latin typeface="Calibri Light"/>
                <a:cs typeface="Calibri Light"/>
              </a:rPr>
              <a:t> Mar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15;122(6):929-34.</a:t>
            </a:r>
            <a:endParaRPr sz="1600">
              <a:latin typeface="Calibri Light"/>
              <a:cs typeface="Calibri Light"/>
            </a:endParaRPr>
          </a:p>
          <a:p>
            <a:pPr marL="650875">
              <a:lnSpc>
                <a:spcPct val="100000"/>
              </a:lnSpc>
            </a:pPr>
            <a:r>
              <a:rPr sz="1600" b="0" spc="-5" dirty="0">
                <a:latin typeface="Calibri Light"/>
                <a:cs typeface="Calibri Light"/>
              </a:rPr>
              <a:t>2.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15" dirty="0">
                <a:latin typeface="Calibri Light"/>
                <a:cs typeface="Calibri Light"/>
              </a:rPr>
              <a:t>Prev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Chronic Dis. 2015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May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21;12:E80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7"/>
    </mc:Choice>
    <mc:Fallback xmlns="">
      <p:transition spd="slow" advTm="1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969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9E2542"/>
                </a:solidFill>
              </a:rPr>
              <a:t>CRC:</a:t>
            </a:r>
            <a:r>
              <a:rPr sz="3600" spc="-80" dirty="0">
                <a:solidFill>
                  <a:srgbClr val="9E2542"/>
                </a:solidFill>
              </a:rPr>
              <a:t> </a:t>
            </a:r>
            <a:r>
              <a:rPr sz="3600" spc="-75" dirty="0">
                <a:solidFill>
                  <a:srgbClr val="9E2542"/>
                </a:solidFill>
              </a:rPr>
              <a:t>Younger </a:t>
            </a:r>
            <a:r>
              <a:rPr sz="3600" spc="-45" dirty="0">
                <a:solidFill>
                  <a:srgbClr val="9E2542"/>
                </a:solidFill>
              </a:rPr>
              <a:t>Patients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201610"/>
            <a:ext cx="5795010" cy="1263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ts val="3275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10" dirty="0">
                <a:latin typeface="Calibri"/>
                <a:cs typeface="Calibri"/>
              </a:rPr>
              <a:t>Predictions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by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2030</a:t>
            </a:r>
            <a:endParaRPr sz="2800">
              <a:latin typeface="Calibri"/>
              <a:cs typeface="Calibri"/>
            </a:endParaRPr>
          </a:p>
          <a:p>
            <a:pPr marL="927100" lvl="1" indent="-457200">
              <a:lnSpc>
                <a:spcPts val="3190"/>
              </a:lnSpc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2800" dirty="0">
                <a:latin typeface="Calibri"/>
                <a:cs typeface="Calibri"/>
              </a:rPr>
              <a:t>1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4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&gt;1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dirty="0">
                <a:latin typeface="Calibri"/>
                <a:cs typeface="Calibri"/>
              </a:rPr>
              <a:t> 10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all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cancers</a:t>
            </a:r>
            <a:endParaRPr sz="2800">
              <a:latin typeface="Calibri"/>
              <a:cs typeface="Calibri"/>
            </a:endParaRPr>
          </a:p>
          <a:p>
            <a:pPr marL="927100" lvl="1" indent="-457200">
              <a:lnSpc>
                <a:spcPts val="3275"/>
              </a:lnSpc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all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rectal cancers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2479484"/>
            <a:ext cx="31877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dirty="0">
                <a:latin typeface="Calibri"/>
                <a:cs typeface="Calibri"/>
              </a:rPr>
              <a:t>20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34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years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olds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4139" y="2884868"/>
            <a:ext cx="2399665" cy="857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ts val="3275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latin typeface="Calibri"/>
                <a:cs typeface="Calibri"/>
              </a:rPr>
              <a:t>Colon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ts val="3275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20" dirty="0">
                <a:latin typeface="Calibri"/>
                <a:cs typeface="Calibri"/>
              </a:rPr>
              <a:t>Rectal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96584" y="2807208"/>
            <a:ext cx="1267460" cy="1191260"/>
            <a:chOff x="6196584" y="2807208"/>
            <a:chExt cx="1267460" cy="11912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6584" y="2807208"/>
              <a:ext cx="1086611" cy="7863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6584" y="3211829"/>
              <a:ext cx="1267205" cy="78638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16939" y="3758120"/>
            <a:ext cx="30543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dirty="0">
                <a:latin typeface="Calibri"/>
                <a:cs typeface="Calibri"/>
              </a:rPr>
              <a:t>34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49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year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olds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4139" y="4162742"/>
            <a:ext cx="1587500" cy="857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ts val="3275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latin typeface="Calibri"/>
                <a:cs typeface="Calibri"/>
              </a:rPr>
              <a:t>Colon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ts val="3275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ect</a:t>
            </a:r>
            <a:r>
              <a:rPr sz="2800" dirty="0">
                <a:latin typeface="Calibri"/>
                <a:cs typeface="Calibri"/>
              </a:rPr>
              <a:t>um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196584" y="4085082"/>
            <a:ext cx="1087120" cy="1169035"/>
            <a:chOff x="6196584" y="4085082"/>
            <a:chExt cx="1087120" cy="116903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96584" y="4085082"/>
              <a:ext cx="1086611" cy="7863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1824" y="4520945"/>
              <a:ext cx="1010411" cy="7330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996559" y="2805302"/>
            <a:ext cx="1447800" cy="2384425"/>
          </a:xfrm>
          <a:prstGeom prst="rect">
            <a:avLst/>
          </a:prstGeom>
          <a:ln w="16001">
            <a:solidFill>
              <a:srgbClr val="0092A8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 marL="419100">
              <a:lnSpc>
                <a:spcPts val="3275"/>
              </a:lnSpc>
              <a:spcBef>
                <a:spcPts val="725"/>
              </a:spcBef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90%</a:t>
            </a:r>
            <a:endParaRPr sz="2800">
              <a:latin typeface="Calibri"/>
              <a:cs typeface="Calibri"/>
            </a:endParaRPr>
          </a:p>
          <a:p>
            <a:pPr marL="419100">
              <a:lnSpc>
                <a:spcPts val="3275"/>
              </a:lnSpc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124%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>
              <a:latin typeface="Calibri"/>
              <a:cs typeface="Calibri"/>
            </a:endParaRPr>
          </a:p>
          <a:p>
            <a:pPr marL="419100">
              <a:lnSpc>
                <a:spcPct val="100000"/>
              </a:lnSpc>
            </a:pP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28%</a:t>
            </a:r>
            <a:endParaRPr sz="2800">
              <a:latin typeface="Calibri"/>
              <a:cs typeface="Calibri"/>
            </a:endParaRPr>
          </a:p>
          <a:p>
            <a:pPr marL="419100">
              <a:lnSpc>
                <a:spcPct val="100000"/>
              </a:lnSpc>
              <a:spcBef>
                <a:spcPts val="25"/>
              </a:spcBef>
            </a:pPr>
            <a:r>
              <a:rPr sz="2600" b="1" spc="-10" dirty="0">
                <a:solidFill>
                  <a:srgbClr val="FF0000"/>
                </a:solidFill>
                <a:latin typeface="Calibri"/>
                <a:cs typeface="Calibri"/>
              </a:rPr>
              <a:t>46%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38402" y="5323902"/>
            <a:ext cx="28759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10" dirty="0">
                <a:latin typeface="Calibri Light"/>
                <a:cs typeface="Calibri Light"/>
              </a:rPr>
              <a:t>JAMA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Surg.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2015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Jan;150(1):17-22.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80403" y="2350640"/>
            <a:ext cx="8801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0" spc="-10" dirty="0">
                <a:latin typeface="Calibri Light"/>
                <a:cs typeface="Calibri Light"/>
              </a:rPr>
              <a:t>Increase</a:t>
            </a:r>
            <a:endParaRPr sz="2000">
              <a:latin typeface="Calibri Light"/>
              <a:cs typeface="Calibri Light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21"/>
    </mc:Choice>
    <mc:Fallback xmlns="">
      <p:transition spd="slow" advTm="4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969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CRC:</a:t>
            </a:r>
            <a:r>
              <a:rPr sz="3600" spc="-80" dirty="0"/>
              <a:t> </a:t>
            </a:r>
            <a:r>
              <a:rPr sz="3600" spc="-75" dirty="0"/>
              <a:t>Younger </a:t>
            </a:r>
            <a:r>
              <a:rPr sz="3600" spc="-45" dirty="0"/>
              <a:t>Patients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5811" y="1500419"/>
            <a:ext cx="7168895" cy="23903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26589" y="4285170"/>
            <a:ext cx="79482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0" spc="-5" dirty="0">
                <a:latin typeface="Calibri Light"/>
                <a:cs typeface="Calibri Light"/>
              </a:rPr>
              <a:t>Incidence</a:t>
            </a:r>
            <a:r>
              <a:rPr sz="2400" b="0" spc="1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of</a:t>
            </a:r>
            <a:r>
              <a:rPr sz="2400" b="0" spc="-25" dirty="0">
                <a:latin typeface="Calibri Light"/>
                <a:cs typeface="Calibri Light"/>
              </a:rPr>
              <a:t> </a:t>
            </a:r>
            <a:r>
              <a:rPr sz="2400" b="0" spc="-10" dirty="0">
                <a:latin typeface="Calibri Light"/>
                <a:cs typeface="Calibri Light"/>
              </a:rPr>
              <a:t>colon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spc="-10" dirty="0">
                <a:latin typeface="Calibri Light"/>
                <a:cs typeface="Calibri Light"/>
              </a:rPr>
              <a:t>cancer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spc="-5" dirty="0">
                <a:latin typeface="Calibri Light"/>
                <a:cs typeface="Calibri Light"/>
              </a:rPr>
              <a:t>in</a:t>
            </a:r>
            <a:r>
              <a:rPr sz="2400" b="0" spc="-10" dirty="0">
                <a:latin typeface="Calibri Light"/>
                <a:cs typeface="Calibri Light"/>
              </a:rPr>
              <a:t> patients </a:t>
            </a:r>
            <a:r>
              <a:rPr sz="2400" b="0" spc="-5" dirty="0">
                <a:latin typeface="Calibri Light"/>
                <a:cs typeface="Calibri Light"/>
              </a:rPr>
              <a:t>&lt;50 is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spc="-5" dirty="0">
                <a:latin typeface="Calibri Light"/>
                <a:cs typeface="Calibri Light"/>
              </a:rPr>
              <a:t>rising!</a:t>
            </a:r>
            <a:endParaRPr sz="2400">
              <a:latin typeface="Calibri Light"/>
              <a:cs typeface="Calibri Light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0" spc="-10" dirty="0">
                <a:latin typeface="Calibri Light"/>
                <a:cs typeface="Calibri Light"/>
              </a:rPr>
              <a:t>Between</a:t>
            </a:r>
            <a:r>
              <a:rPr sz="2400" b="0" spc="-5" dirty="0">
                <a:latin typeface="Calibri Light"/>
                <a:cs typeface="Calibri Light"/>
              </a:rPr>
              <a:t> 2004-2015,</a:t>
            </a:r>
            <a:r>
              <a:rPr sz="2400" b="0" spc="-20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12%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of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spc="-5" dirty="0">
                <a:latin typeface="Calibri Light"/>
                <a:cs typeface="Calibri Light"/>
              </a:rPr>
              <a:t>all</a:t>
            </a:r>
            <a:r>
              <a:rPr sz="2400" b="0" spc="-20" dirty="0">
                <a:latin typeface="Calibri Light"/>
                <a:cs typeface="Calibri Light"/>
              </a:rPr>
              <a:t> </a:t>
            </a:r>
            <a:r>
              <a:rPr sz="2400" b="0" spc="-10" dirty="0">
                <a:latin typeface="Calibri Light"/>
                <a:cs typeface="Calibri Light"/>
              </a:rPr>
              <a:t>CRC</a:t>
            </a:r>
            <a:r>
              <a:rPr sz="2400" b="0" spc="-5" dirty="0">
                <a:latin typeface="Calibri Light"/>
                <a:cs typeface="Calibri Light"/>
              </a:rPr>
              <a:t> </a:t>
            </a:r>
            <a:r>
              <a:rPr sz="2400" b="0" spc="-10" dirty="0">
                <a:latin typeface="Calibri Light"/>
                <a:cs typeface="Calibri Light"/>
              </a:rPr>
              <a:t>occurred</a:t>
            </a:r>
            <a:r>
              <a:rPr sz="2400" b="0" spc="-5" dirty="0">
                <a:latin typeface="Calibri Light"/>
                <a:cs typeface="Calibri Light"/>
              </a:rPr>
              <a:t> in </a:t>
            </a:r>
            <a:r>
              <a:rPr sz="2400" b="0" dirty="0">
                <a:latin typeface="Calibri Light"/>
                <a:cs typeface="Calibri Light"/>
              </a:rPr>
              <a:t>&lt;</a:t>
            </a:r>
            <a:r>
              <a:rPr sz="2400" b="0" spc="-5" dirty="0">
                <a:latin typeface="Calibri Light"/>
                <a:cs typeface="Calibri Light"/>
              </a:rPr>
              <a:t> </a:t>
            </a:r>
            <a:r>
              <a:rPr sz="2400" b="0" dirty="0">
                <a:latin typeface="Calibri Light"/>
                <a:cs typeface="Calibri Light"/>
              </a:rPr>
              <a:t>50</a:t>
            </a:r>
            <a:r>
              <a:rPr sz="2400" b="0" spc="-15" dirty="0">
                <a:latin typeface="Calibri Light"/>
                <a:cs typeface="Calibri Light"/>
              </a:rPr>
              <a:t> </a:t>
            </a:r>
            <a:r>
              <a:rPr sz="2400" b="0" spc="-10" dirty="0">
                <a:latin typeface="Calibri Light"/>
                <a:cs typeface="Calibri Light"/>
              </a:rPr>
              <a:t>year</a:t>
            </a:r>
            <a:r>
              <a:rPr sz="2400" b="0" spc="5" dirty="0">
                <a:latin typeface="Calibri Light"/>
                <a:cs typeface="Calibri Light"/>
              </a:rPr>
              <a:t> </a:t>
            </a:r>
            <a:r>
              <a:rPr sz="2400" b="0" spc="-5" dirty="0">
                <a:latin typeface="Calibri Light"/>
                <a:cs typeface="Calibri Light"/>
              </a:rPr>
              <a:t>olds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8407" y="5421565"/>
            <a:ext cx="61664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-5" dirty="0">
                <a:latin typeface="Calibri Light"/>
                <a:cs typeface="Calibri Light"/>
              </a:rPr>
              <a:t>John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Virostko,</a:t>
            </a:r>
            <a:r>
              <a:rPr sz="1400" b="0" spc="-5" dirty="0">
                <a:latin typeface="Calibri Light"/>
                <a:cs typeface="Calibri Light"/>
              </a:rPr>
              <a:t> Anna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Capasso, </a:t>
            </a:r>
            <a:r>
              <a:rPr sz="1400" b="0" spc="-5" dirty="0">
                <a:latin typeface="Calibri Light"/>
                <a:cs typeface="Calibri Light"/>
              </a:rPr>
              <a:t>Thomas E.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35" dirty="0">
                <a:latin typeface="Calibri Light"/>
                <a:cs typeface="Calibri Light"/>
              </a:rPr>
              <a:t>Yankeelov,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Boone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Goodgame.</a:t>
            </a:r>
            <a:r>
              <a:rPr sz="1400" b="0" spc="245" dirty="0">
                <a:latin typeface="Calibri Light"/>
                <a:cs typeface="Calibri Light"/>
              </a:rPr>
              <a:t> </a:t>
            </a:r>
            <a:r>
              <a:rPr sz="1600" b="0" i="1" spc="-5" dirty="0">
                <a:latin typeface="Calibri Light"/>
                <a:cs typeface="Calibri Light"/>
              </a:rPr>
              <a:t>Cancer</a:t>
            </a:r>
            <a:r>
              <a:rPr sz="1600" b="0" spc="-5" dirty="0">
                <a:latin typeface="Calibri Light"/>
                <a:cs typeface="Calibri Light"/>
              </a:rPr>
              <a:t>,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2019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2"/>
    </mc:Choice>
    <mc:Fallback xmlns="">
      <p:transition spd="slow" advTm="1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969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CRC:</a:t>
            </a:r>
            <a:r>
              <a:rPr sz="3600" spc="-80" dirty="0"/>
              <a:t> </a:t>
            </a:r>
            <a:r>
              <a:rPr sz="3600" spc="-75" dirty="0"/>
              <a:t>Younger </a:t>
            </a:r>
            <a:r>
              <a:rPr sz="3600" spc="-45" dirty="0"/>
              <a:t>Patients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9087" y="1199748"/>
            <a:ext cx="6356608" cy="40951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90507" y="5408865"/>
            <a:ext cx="616648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-5" dirty="0">
                <a:latin typeface="Calibri Light"/>
                <a:cs typeface="Calibri Light"/>
              </a:rPr>
              <a:t>John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20" dirty="0">
                <a:latin typeface="Calibri Light"/>
                <a:cs typeface="Calibri Light"/>
              </a:rPr>
              <a:t>Virostko,</a:t>
            </a:r>
            <a:r>
              <a:rPr sz="1400" b="0" spc="-5" dirty="0">
                <a:latin typeface="Calibri Light"/>
                <a:cs typeface="Calibri Light"/>
              </a:rPr>
              <a:t> Anna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Capasso, </a:t>
            </a:r>
            <a:r>
              <a:rPr sz="1400" b="0" spc="-5" dirty="0">
                <a:latin typeface="Calibri Light"/>
                <a:cs typeface="Calibri Light"/>
              </a:rPr>
              <a:t>Thomas E.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35" dirty="0">
                <a:latin typeface="Calibri Light"/>
                <a:cs typeface="Calibri Light"/>
              </a:rPr>
              <a:t>Yankeelov,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Boone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Goodgame.</a:t>
            </a:r>
            <a:r>
              <a:rPr sz="1400" b="0" spc="245" dirty="0">
                <a:latin typeface="Calibri Light"/>
                <a:cs typeface="Calibri Light"/>
              </a:rPr>
              <a:t> </a:t>
            </a:r>
            <a:r>
              <a:rPr sz="1600" b="0" i="1" spc="-5" dirty="0">
                <a:latin typeface="Calibri Light"/>
                <a:cs typeface="Calibri Light"/>
              </a:rPr>
              <a:t>Cancer</a:t>
            </a:r>
            <a:r>
              <a:rPr sz="1600" b="0" spc="-5" dirty="0">
                <a:latin typeface="Calibri Light"/>
                <a:cs typeface="Calibri Light"/>
              </a:rPr>
              <a:t>,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2019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1"/>
    </mc:Choice>
    <mc:Fallback xmlns="">
      <p:transition spd="slow" advTm="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969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CRC:</a:t>
            </a:r>
            <a:r>
              <a:rPr sz="3600" spc="-80" dirty="0"/>
              <a:t> </a:t>
            </a:r>
            <a:r>
              <a:rPr sz="3600" spc="-75" dirty="0"/>
              <a:t>Younger </a:t>
            </a:r>
            <a:r>
              <a:rPr sz="3600" spc="-45" dirty="0"/>
              <a:t>Patients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225613"/>
            <a:ext cx="7886065" cy="4605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84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Reason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increased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rates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80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Obesity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epidemic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84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Ethnic </a:t>
            </a:r>
            <a:r>
              <a:rPr sz="2400" spc="-15" dirty="0">
                <a:latin typeface="Calibri"/>
                <a:cs typeface="Calibri"/>
              </a:rPr>
              <a:t>differences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(California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database)</a:t>
            </a:r>
            <a:endParaRPr sz="24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latin typeface="Calibri"/>
                <a:cs typeface="Calibri"/>
              </a:rPr>
              <a:t>Higher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risk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African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Americans</a:t>
            </a:r>
            <a:endParaRPr sz="2000">
              <a:latin typeface="Calibri"/>
              <a:cs typeface="Calibri"/>
            </a:endParaRPr>
          </a:p>
          <a:p>
            <a:pPr marL="1155700" lvl="2" indent="-229235">
              <a:lnSpc>
                <a:spcPts val="2355"/>
              </a:lnSpc>
              <a:spcBef>
                <a:spcPts val="1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5" dirty="0">
                <a:latin typeface="Calibri"/>
                <a:cs typeface="Calibri"/>
              </a:rPr>
              <a:t>Lowest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overall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rate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 Hispanics</a:t>
            </a:r>
            <a:endParaRPr sz="2000">
              <a:latin typeface="Calibri"/>
              <a:cs typeface="Calibri"/>
            </a:endParaRPr>
          </a:p>
          <a:p>
            <a:pPr marL="228600" marR="1631950" lvl="3" indent="-228600" algn="r">
              <a:lnSpc>
                <a:spcPts val="2835"/>
              </a:lnSpc>
              <a:buFont typeface="Arial"/>
              <a:buChar char="•"/>
              <a:tabLst>
                <a:tab pos="228600" algn="l"/>
              </a:tabLst>
            </a:pPr>
            <a:r>
              <a:rPr sz="2400" spc="-5" dirty="0">
                <a:latin typeface="Calibri"/>
                <a:cs typeface="Calibri"/>
              </a:rPr>
              <a:t>But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greatest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acceleration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incidence</a:t>
            </a:r>
            <a:endParaRPr sz="2400">
              <a:latin typeface="Calibri"/>
              <a:cs typeface="Calibri"/>
            </a:endParaRPr>
          </a:p>
          <a:p>
            <a:pPr marL="241300" marR="1604645" indent="-241300" algn="r">
              <a:lnSpc>
                <a:spcPts val="2845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Undiagnosed </a:t>
            </a:r>
            <a:r>
              <a:rPr sz="2400" spc="-10" dirty="0">
                <a:latin typeface="Calibri"/>
                <a:cs typeface="Calibri"/>
              </a:rPr>
              <a:t>hereditary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cancer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syndromes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80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5-8%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patients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840"/>
              </a:lnSpc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92%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10" dirty="0">
                <a:latin typeface="Calibri"/>
                <a:cs typeface="Calibri"/>
              </a:rPr>
              <a:t> patients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would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have</a:t>
            </a:r>
            <a:r>
              <a:rPr sz="2400" dirty="0">
                <a:latin typeface="Calibri"/>
                <a:cs typeface="Calibri"/>
              </a:rPr>
              <a:t> a</a:t>
            </a:r>
            <a:r>
              <a:rPr sz="2400" spc="-10" dirty="0">
                <a:latin typeface="Calibri"/>
                <a:cs typeface="Calibri"/>
              </a:rPr>
              <a:t> family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history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5" dirty="0">
                <a:latin typeface="Calibri"/>
                <a:cs typeface="Calibri"/>
              </a:rPr>
              <a:t>Environmental exposures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Antibiotic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use?</a:t>
            </a:r>
            <a:endParaRPr sz="2400">
              <a:latin typeface="Calibri"/>
              <a:cs typeface="Calibri"/>
            </a:endParaRPr>
          </a:p>
          <a:p>
            <a:pPr marL="1026794">
              <a:lnSpc>
                <a:spcPct val="100000"/>
              </a:lnSpc>
              <a:spcBef>
                <a:spcPts val="575"/>
              </a:spcBef>
            </a:pPr>
            <a:r>
              <a:rPr sz="1600" b="0" dirty="0">
                <a:latin typeface="Calibri Light"/>
                <a:cs typeface="Calibri Light"/>
              </a:rPr>
              <a:t>J</a:t>
            </a:r>
            <a:r>
              <a:rPr sz="1600" b="0" spc="-5" dirty="0">
                <a:latin typeface="Calibri Light"/>
                <a:cs typeface="Calibri Light"/>
              </a:rPr>
              <a:t> Adolesc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25" dirty="0">
                <a:latin typeface="Calibri Light"/>
                <a:cs typeface="Calibri Light"/>
              </a:rPr>
              <a:t>Young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Adult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Oncol 3:176-184,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2014.</a:t>
            </a:r>
            <a:endParaRPr sz="1600">
              <a:latin typeface="Calibri Light"/>
              <a:cs typeface="Calibri Light"/>
            </a:endParaRPr>
          </a:p>
          <a:p>
            <a:pPr marL="1026794">
              <a:lnSpc>
                <a:spcPct val="100000"/>
              </a:lnSpc>
            </a:pPr>
            <a:r>
              <a:rPr sz="1600" b="0" spc="-5" dirty="0">
                <a:latin typeface="Calibri Light"/>
                <a:cs typeface="Calibri Light"/>
              </a:rPr>
              <a:t>John</a:t>
            </a:r>
            <a:r>
              <a:rPr sz="1600" b="0" spc="20" dirty="0"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Virostko,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Anna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Capasso,</a:t>
            </a:r>
            <a:r>
              <a:rPr sz="1600" b="0" spc="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Thomas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E.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35" dirty="0">
                <a:latin typeface="Calibri Light"/>
                <a:cs typeface="Calibri Light"/>
              </a:rPr>
              <a:t>Yankeelov,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Boone</a:t>
            </a:r>
            <a:r>
              <a:rPr sz="1600" b="0" spc="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Goodgame.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25" dirty="0">
                <a:latin typeface="Calibri Light"/>
                <a:cs typeface="Calibri Light"/>
              </a:rPr>
              <a:t>Cancer,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2019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7"/>
    </mc:Choice>
    <mc:Fallback xmlns="">
      <p:transition spd="slow" advTm="3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302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What</a:t>
            </a:r>
            <a:r>
              <a:rPr sz="3600" spc="-75" dirty="0"/>
              <a:t> </a:t>
            </a:r>
            <a:r>
              <a:rPr sz="3600" spc="-25" dirty="0"/>
              <a:t>Can’t</a:t>
            </a:r>
            <a:r>
              <a:rPr sz="3600" spc="-75" dirty="0"/>
              <a:t> </a:t>
            </a:r>
            <a:r>
              <a:rPr sz="3600" spc="-15" dirty="0"/>
              <a:t>Be</a:t>
            </a:r>
            <a:r>
              <a:rPr sz="3600" spc="-70" dirty="0"/>
              <a:t> </a:t>
            </a:r>
            <a:r>
              <a:rPr sz="3600" spc="-35" dirty="0"/>
              <a:t>Changed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213980"/>
            <a:ext cx="7063105" cy="389191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Age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Racial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&amp; </a:t>
            </a:r>
            <a:r>
              <a:rPr sz="2800" spc="-10" dirty="0">
                <a:latin typeface="Calibri"/>
                <a:cs typeface="Calibri"/>
              </a:rPr>
              <a:t>ethnic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background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Personal </a:t>
            </a:r>
            <a:r>
              <a:rPr sz="2800" spc="-10" dirty="0">
                <a:latin typeface="Calibri"/>
                <a:cs typeface="Calibri"/>
              </a:rPr>
              <a:t>history</a:t>
            </a:r>
            <a:r>
              <a:rPr sz="2800" spc="-5" dirty="0">
                <a:latin typeface="Calibri"/>
                <a:cs typeface="Calibri"/>
              </a:rPr>
              <a:t> of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Colon</a:t>
            </a:r>
            <a:r>
              <a:rPr sz="2800" spc="-10" dirty="0">
                <a:latin typeface="Calibri"/>
                <a:cs typeface="Calibri"/>
              </a:rPr>
              <a:t> Cancer/Polyps</a:t>
            </a:r>
            <a:endParaRPr sz="2800">
              <a:latin typeface="Calibri"/>
              <a:cs typeface="Calibri"/>
            </a:endParaRPr>
          </a:p>
          <a:p>
            <a:pPr marL="241300" marR="5080" indent="-228600">
              <a:lnSpc>
                <a:spcPct val="8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  <a:tab pos="5582920" algn="l"/>
              </a:tabLst>
            </a:pPr>
            <a:r>
              <a:rPr sz="2800" spc="-15" dirty="0">
                <a:latin typeface="Calibri"/>
                <a:cs typeface="Calibri"/>
              </a:rPr>
              <a:t>Personal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history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Ulcerative</a:t>
            </a:r>
            <a:r>
              <a:rPr sz="2800" spc="-5" dirty="0">
                <a:latin typeface="Calibri"/>
                <a:cs typeface="Calibri"/>
              </a:rPr>
              <a:t> Colitis	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Crohn’s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disease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Family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history</a:t>
            </a:r>
            <a:r>
              <a:rPr sz="2800" spc="-5" dirty="0">
                <a:latin typeface="Calibri"/>
                <a:cs typeface="Calibri"/>
              </a:rPr>
              <a:t> of Colon</a:t>
            </a:r>
            <a:r>
              <a:rPr sz="2800" spc="-10" dirty="0">
                <a:latin typeface="Calibri"/>
                <a:cs typeface="Calibri"/>
              </a:rPr>
              <a:t> Cancer/Polyps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ts val="3329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Inherited</a:t>
            </a:r>
            <a:r>
              <a:rPr sz="2800" spc="-15" dirty="0">
                <a:latin typeface="Calibri"/>
                <a:cs typeface="Calibri"/>
              </a:rPr>
              <a:t> syndromes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ts val="281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Familial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Adenomatous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Polyposis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(FAP)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ts val="2840"/>
              </a:lnSpc>
              <a:buFont typeface="Arial"/>
              <a:buChar char="•"/>
              <a:tabLst>
                <a:tab pos="698500" algn="l"/>
                <a:tab pos="2858135" algn="l"/>
              </a:tabLst>
            </a:pPr>
            <a:r>
              <a:rPr sz="2400" spc="-25" dirty="0">
                <a:latin typeface="Calibri"/>
                <a:cs typeface="Calibri"/>
              </a:rPr>
              <a:t>Lynch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Syndrome	</a:t>
            </a:r>
            <a:r>
              <a:rPr sz="2400" spc="-5" dirty="0">
                <a:latin typeface="Calibri"/>
                <a:cs typeface="Calibri"/>
              </a:rPr>
              <a:t>(HNPCC)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13687" y="6339329"/>
            <a:ext cx="2964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Source:</a:t>
            </a:r>
            <a:r>
              <a:rPr sz="1800" spc="-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American</a:t>
            </a:r>
            <a:r>
              <a:rPr sz="1800" spc="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Cancer</a:t>
            </a:r>
            <a:r>
              <a:rPr sz="1800" spc="-2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Society</a:t>
            </a:r>
            <a:endParaRPr sz="1800">
              <a:latin typeface="Garamond"/>
              <a:cs typeface="Garamond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"/>
    </mc:Choice>
    <mc:Fallback xmlns="">
      <p:transition spd="slow" advTm="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044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What</a:t>
            </a:r>
            <a:r>
              <a:rPr sz="3600" spc="-80" dirty="0"/>
              <a:t> </a:t>
            </a:r>
            <a:r>
              <a:rPr sz="3600" spc="-20" dirty="0"/>
              <a:t>Can</a:t>
            </a:r>
            <a:r>
              <a:rPr sz="3600" spc="-85" dirty="0"/>
              <a:t> </a:t>
            </a:r>
            <a:r>
              <a:rPr sz="3600" spc="-15" dirty="0"/>
              <a:t>Be</a:t>
            </a:r>
            <a:r>
              <a:rPr sz="3600" spc="-80" dirty="0"/>
              <a:t> </a:t>
            </a:r>
            <a:r>
              <a:rPr sz="3600" spc="-35" dirty="0"/>
              <a:t>Changed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217612"/>
            <a:ext cx="7407909" cy="4087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3435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900" spc="-10" dirty="0">
                <a:latin typeface="Calibri"/>
                <a:cs typeface="Calibri"/>
              </a:rPr>
              <a:t>Diet</a:t>
            </a:r>
            <a:endParaRPr sz="2900">
              <a:latin typeface="Calibri"/>
              <a:cs typeface="Calibri"/>
            </a:endParaRPr>
          </a:p>
          <a:p>
            <a:pPr marL="698500" lvl="1" indent="-228600">
              <a:lnSpc>
                <a:spcPts val="2910"/>
              </a:lnSpc>
              <a:buFont typeface="Arial"/>
              <a:buChar char="•"/>
              <a:tabLst>
                <a:tab pos="698500" algn="l"/>
              </a:tabLst>
            </a:pPr>
            <a:r>
              <a:rPr sz="2500" spc="-15" dirty="0">
                <a:latin typeface="Calibri"/>
                <a:cs typeface="Calibri"/>
              </a:rPr>
              <a:t>Limit/avoid</a:t>
            </a:r>
            <a:r>
              <a:rPr sz="2500" spc="-2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red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meat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&amp;</a:t>
            </a:r>
            <a:r>
              <a:rPr sz="2500" spc="-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processed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meat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(deli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meats)</a:t>
            </a:r>
            <a:endParaRPr sz="2500">
              <a:latin typeface="Calibri"/>
              <a:cs typeface="Calibri"/>
            </a:endParaRPr>
          </a:p>
          <a:p>
            <a:pPr marL="698500" lvl="1" indent="-228600">
              <a:lnSpc>
                <a:spcPts val="2950"/>
              </a:lnSpc>
              <a:buFont typeface="Arial"/>
              <a:buChar char="•"/>
              <a:tabLst>
                <a:tab pos="698500" algn="l"/>
              </a:tabLst>
            </a:pPr>
            <a:r>
              <a:rPr sz="2500" spc="-10" dirty="0">
                <a:latin typeface="Calibri"/>
                <a:cs typeface="Calibri"/>
              </a:rPr>
              <a:t>Increase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daily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vegetables</a:t>
            </a:r>
            <a:r>
              <a:rPr sz="2500" spc="10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and fiber</a:t>
            </a:r>
            <a:endParaRPr sz="25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241300" algn="l"/>
              </a:tabLst>
            </a:pPr>
            <a:r>
              <a:rPr sz="2900" spc="-10" dirty="0">
                <a:latin typeface="Calibri"/>
                <a:cs typeface="Calibri"/>
              </a:rPr>
              <a:t>Increased</a:t>
            </a:r>
            <a:r>
              <a:rPr sz="2900" spc="-15" dirty="0">
                <a:latin typeface="Calibri"/>
                <a:cs typeface="Calibri"/>
              </a:rPr>
              <a:t> </a:t>
            </a:r>
            <a:r>
              <a:rPr sz="2900" spc="-20" dirty="0">
                <a:latin typeface="Calibri"/>
                <a:cs typeface="Calibri"/>
              </a:rPr>
              <a:t>Physical</a:t>
            </a:r>
            <a:r>
              <a:rPr sz="2900" spc="-10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Activity</a:t>
            </a:r>
            <a:endParaRPr sz="2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41300" algn="l"/>
              </a:tabLst>
            </a:pPr>
            <a:r>
              <a:rPr sz="2900" spc="-30" dirty="0">
                <a:latin typeface="Calibri"/>
                <a:cs typeface="Calibri"/>
              </a:rPr>
              <a:t>Weight</a:t>
            </a:r>
            <a:r>
              <a:rPr sz="2900" spc="-1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loss</a:t>
            </a:r>
            <a:r>
              <a:rPr sz="2900" spc="-10" dirty="0">
                <a:latin typeface="Calibri"/>
                <a:cs typeface="Calibri"/>
              </a:rPr>
              <a:t> through</a:t>
            </a:r>
            <a:r>
              <a:rPr sz="2900" spc="5" dirty="0">
                <a:latin typeface="Calibri"/>
                <a:cs typeface="Calibri"/>
              </a:rPr>
              <a:t> </a:t>
            </a:r>
            <a:r>
              <a:rPr sz="2900" spc="-15" dirty="0">
                <a:latin typeface="Calibri"/>
                <a:cs typeface="Calibri"/>
              </a:rPr>
              <a:t>proper</a:t>
            </a:r>
            <a:r>
              <a:rPr sz="2900" spc="-5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diet</a:t>
            </a:r>
            <a:r>
              <a:rPr sz="2900" spc="-1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&amp; </a:t>
            </a:r>
            <a:r>
              <a:rPr sz="2900" spc="-25" dirty="0">
                <a:latin typeface="Calibri"/>
                <a:cs typeface="Calibri"/>
              </a:rPr>
              <a:t>exercise</a:t>
            </a:r>
            <a:endParaRPr sz="2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</a:pPr>
            <a:r>
              <a:rPr sz="2900" spc="-15" dirty="0">
                <a:latin typeface="Calibri"/>
                <a:cs typeface="Calibri"/>
              </a:rPr>
              <a:t>Control </a:t>
            </a:r>
            <a:r>
              <a:rPr sz="2900" spc="-35" dirty="0">
                <a:latin typeface="Calibri"/>
                <a:cs typeface="Calibri"/>
              </a:rPr>
              <a:t>Type</a:t>
            </a:r>
            <a:r>
              <a:rPr sz="2900" spc="-2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II</a:t>
            </a:r>
            <a:r>
              <a:rPr sz="2900" spc="-30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Diabetes</a:t>
            </a:r>
            <a:endParaRPr sz="2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41300" algn="l"/>
              </a:tabLst>
            </a:pPr>
            <a:r>
              <a:rPr sz="2900" spc="-5" dirty="0">
                <a:latin typeface="Calibri"/>
                <a:cs typeface="Calibri"/>
              </a:rPr>
              <a:t>Quit</a:t>
            </a:r>
            <a:r>
              <a:rPr sz="2900" spc="-2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Smoking</a:t>
            </a:r>
            <a:endParaRPr sz="2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41300" algn="l"/>
              </a:tabLst>
            </a:pPr>
            <a:r>
              <a:rPr sz="2900" spc="-5" dirty="0">
                <a:latin typeface="Calibri"/>
                <a:cs typeface="Calibri"/>
              </a:rPr>
              <a:t>Limit</a:t>
            </a:r>
            <a:r>
              <a:rPr sz="2900" spc="-20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alcohol</a:t>
            </a:r>
            <a:r>
              <a:rPr sz="2900" spc="-35" dirty="0">
                <a:latin typeface="Calibri"/>
                <a:cs typeface="Calibri"/>
              </a:rPr>
              <a:t> </a:t>
            </a:r>
            <a:r>
              <a:rPr sz="2900" spc="-5" dirty="0">
                <a:latin typeface="Calibri"/>
                <a:cs typeface="Calibri"/>
              </a:rPr>
              <a:t>use</a:t>
            </a:r>
            <a:endParaRPr sz="2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41300" algn="l"/>
              </a:tabLst>
            </a:pPr>
            <a:r>
              <a:rPr sz="2900" spc="-10" dirty="0">
                <a:latin typeface="Calibri"/>
                <a:cs typeface="Calibri"/>
              </a:rPr>
              <a:t>Get</a:t>
            </a:r>
            <a:r>
              <a:rPr sz="2900" spc="-20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screened</a:t>
            </a:r>
            <a:r>
              <a:rPr sz="2900" spc="-5" dirty="0">
                <a:latin typeface="Calibri"/>
                <a:cs typeface="Calibri"/>
              </a:rPr>
              <a:t> </a:t>
            </a:r>
            <a:r>
              <a:rPr sz="2900" spc="-25" dirty="0">
                <a:latin typeface="Calibri"/>
                <a:cs typeface="Calibri"/>
              </a:rPr>
              <a:t>for</a:t>
            </a:r>
            <a:r>
              <a:rPr sz="2900" spc="-15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colon</a:t>
            </a:r>
            <a:r>
              <a:rPr sz="2900" spc="-25" dirty="0">
                <a:latin typeface="Calibri"/>
                <a:cs typeface="Calibri"/>
              </a:rPr>
              <a:t> </a:t>
            </a:r>
            <a:r>
              <a:rPr sz="2900" spc="-10" dirty="0">
                <a:latin typeface="Calibri"/>
                <a:cs typeface="Calibri"/>
              </a:rPr>
              <a:t>cancer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7399" y="6513955"/>
            <a:ext cx="2964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Source:</a:t>
            </a:r>
            <a:r>
              <a:rPr sz="1800" spc="-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American</a:t>
            </a:r>
            <a:r>
              <a:rPr sz="1800" spc="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Cancer</a:t>
            </a:r>
            <a:r>
              <a:rPr sz="1800" spc="-2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aramond"/>
                <a:cs typeface="Garamond"/>
              </a:rPr>
              <a:t>Society</a:t>
            </a:r>
            <a:endParaRPr sz="1800">
              <a:latin typeface="Garamond"/>
              <a:cs typeface="Garamond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1"/>
    </mc:Choice>
    <mc:Fallback xmlns="">
      <p:transition spd="slow" advTm="1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1358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O</a:t>
            </a:r>
            <a:r>
              <a:rPr sz="3600" spc="-30" dirty="0"/>
              <a:t>u</a:t>
            </a:r>
            <a:r>
              <a:rPr sz="3600" spc="-15" dirty="0"/>
              <a:t>tl</a:t>
            </a:r>
            <a:r>
              <a:rPr sz="3600" spc="-25" dirty="0"/>
              <a:t>i</a:t>
            </a:r>
            <a:r>
              <a:rPr sz="3600" spc="-35" dirty="0"/>
              <a:t>n</a:t>
            </a:r>
            <a:r>
              <a:rPr sz="3600" dirty="0"/>
              <a:t>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608658"/>
            <a:ext cx="5789930" cy="33635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Primer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Colorectal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Cancer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Screening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CRC: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numbers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CRC: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science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Screening</a:t>
            </a:r>
            <a:r>
              <a:rPr sz="2400" spc="-5" dirty="0">
                <a:latin typeface="Calibri"/>
                <a:cs typeface="Calibri"/>
              </a:rPr>
              <a:t> and </a:t>
            </a:r>
            <a:r>
              <a:rPr sz="2400" spc="-15" dirty="0">
                <a:latin typeface="Calibri"/>
                <a:cs typeface="Calibri"/>
              </a:rPr>
              <a:t>Prevention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Approaches</a:t>
            </a:r>
            <a:endParaRPr sz="24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latin typeface="Calibri"/>
                <a:cs typeface="Calibri"/>
              </a:rPr>
              <a:t>Guideline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based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approach</a:t>
            </a:r>
            <a:endParaRPr sz="20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5" dirty="0">
                <a:latin typeface="Calibri"/>
                <a:cs typeface="Calibri"/>
              </a:rPr>
              <a:t>Pros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and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80" dirty="0">
                <a:latin typeface="Calibri"/>
                <a:cs typeface="Calibri"/>
              </a:rPr>
              <a:t>Take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home</a:t>
            </a:r>
            <a:r>
              <a:rPr sz="2800" spc="-10" dirty="0">
                <a:latin typeface="Calibri"/>
                <a:cs typeface="Calibri"/>
              </a:rPr>
              <a:t> points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Questions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 discussion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0"/>
    </mc:Choice>
    <mc:Fallback xmlns="">
      <p:transition spd="slow" advTm="2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269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5" dirty="0"/>
              <a:t>Average</a:t>
            </a:r>
            <a:r>
              <a:rPr sz="3600" spc="-105" dirty="0"/>
              <a:t> </a:t>
            </a:r>
            <a:r>
              <a:rPr sz="3600" spc="-25" dirty="0"/>
              <a:t>Risk</a:t>
            </a:r>
            <a:r>
              <a:rPr sz="3600" spc="-95" dirty="0"/>
              <a:t> </a:t>
            </a:r>
            <a:r>
              <a:rPr sz="3600" spc="-35" dirty="0"/>
              <a:t>Screenimg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494523"/>
            <a:ext cx="5116195" cy="234696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Start</a:t>
            </a:r>
            <a:r>
              <a:rPr sz="2800" spc="-15" dirty="0">
                <a:latin typeface="Calibri"/>
                <a:cs typeface="Calibri"/>
              </a:rPr>
              <a:t> at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age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50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African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Americans: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start at </a:t>
            </a:r>
            <a:r>
              <a:rPr sz="2800" spc="-10" dirty="0">
                <a:latin typeface="Calibri"/>
                <a:cs typeface="Calibri"/>
              </a:rPr>
              <a:t>age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45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American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Cancer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Society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Start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at </a:t>
            </a:r>
            <a:r>
              <a:rPr sz="2400" spc="-10" dirty="0">
                <a:latin typeface="Calibri"/>
                <a:cs typeface="Calibri"/>
              </a:rPr>
              <a:t>age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45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15" dirty="0">
                <a:latin typeface="Calibri"/>
                <a:cs typeface="Calibri"/>
              </a:rPr>
              <a:t> everyone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09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5" dirty="0">
                <a:latin typeface="Calibri"/>
                <a:cs typeface="Calibri"/>
              </a:rPr>
              <a:t>Controversial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6362" y="5871845"/>
            <a:ext cx="59372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955" algn="ctr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Garamond"/>
                <a:cs typeface="Garamond"/>
              </a:rPr>
              <a:t>Systematic review of</a:t>
            </a:r>
            <a:r>
              <a:rPr sz="16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colorectal cancer screening guidelines for </a:t>
            </a:r>
            <a:r>
              <a:rPr sz="1600" spc="-10" dirty="0">
                <a:latin typeface="Garamond"/>
                <a:cs typeface="Garamond"/>
              </a:rPr>
              <a:t>average-risk </a:t>
            </a:r>
            <a:r>
              <a:rPr sz="1600" spc="-39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adults: Summarizing</a:t>
            </a:r>
            <a:r>
              <a:rPr sz="16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the </a:t>
            </a:r>
            <a:r>
              <a:rPr sz="1600" dirty="0">
                <a:latin typeface="Garamond"/>
                <a:cs typeface="Garamond"/>
              </a:rPr>
              <a:t>current </a:t>
            </a:r>
            <a:r>
              <a:rPr sz="1600" spc="-5" dirty="0">
                <a:latin typeface="Garamond"/>
                <a:cs typeface="Garamond"/>
              </a:rPr>
              <a:t>global</a:t>
            </a:r>
            <a:r>
              <a:rPr sz="1600" spc="-15" dirty="0">
                <a:latin typeface="Garamond"/>
                <a:cs typeface="Garamond"/>
              </a:rPr>
              <a:t> </a:t>
            </a:r>
            <a:r>
              <a:rPr sz="1600" spc="-10" dirty="0">
                <a:latin typeface="Garamond"/>
                <a:cs typeface="Garamond"/>
              </a:rPr>
              <a:t>recommendations. </a:t>
            </a:r>
            <a:r>
              <a:rPr sz="1600" spc="-30" dirty="0">
                <a:latin typeface="Garamond"/>
                <a:cs typeface="Garamond"/>
              </a:rPr>
              <a:t>World</a:t>
            </a:r>
            <a:r>
              <a:rPr sz="160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Journal</a:t>
            </a:r>
            <a:r>
              <a:rPr sz="1600" spc="10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of </a:t>
            </a:r>
            <a:r>
              <a:rPr sz="1600" spc="-385" dirty="0">
                <a:latin typeface="Garamond"/>
                <a:cs typeface="Garamond"/>
              </a:rPr>
              <a:t> </a:t>
            </a:r>
            <a:r>
              <a:rPr sz="1600" dirty="0">
                <a:latin typeface="Garamond"/>
                <a:cs typeface="Garamond"/>
              </a:rPr>
              <a:t>Gastroenterology</a:t>
            </a:r>
            <a:r>
              <a:rPr sz="1600" spc="-25" dirty="0">
                <a:latin typeface="Garamond"/>
                <a:cs typeface="Garamond"/>
              </a:rPr>
              <a:t> </a:t>
            </a:r>
            <a:r>
              <a:rPr sz="1600" spc="-5" dirty="0">
                <a:latin typeface="Garamond"/>
                <a:cs typeface="Garamond"/>
              </a:rPr>
              <a:t>2018 </a:t>
            </a:r>
            <a:r>
              <a:rPr sz="1600" spc="-20" dirty="0">
                <a:latin typeface="Garamond"/>
                <a:cs typeface="Garamond"/>
              </a:rPr>
              <a:t>Jan</a:t>
            </a:r>
            <a:r>
              <a:rPr sz="1600" spc="-5" dirty="0">
                <a:latin typeface="Garamond"/>
                <a:cs typeface="Garamond"/>
              </a:rPr>
              <a:t> 7;24(1):124-13</a:t>
            </a:r>
            <a:endParaRPr sz="1600" dirty="0">
              <a:latin typeface="Garamond"/>
              <a:cs typeface="Garamond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4"/>
    </mc:Choice>
    <mc:Fallback xmlns="">
      <p:transition spd="slow" advTm="24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5229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High</a:t>
            </a:r>
            <a:r>
              <a:rPr sz="3600" spc="-105" dirty="0"/>
              <a:t> </a:t>
            </a:r>
            <a:r>
              <a:rPr sz="3600" spc="-20" dirty="0"/>
              <a:t>Risk</a:t>
            </a:r>
            <a:r>
              <a:rPr sz="3600" spc="-85" dirty="0"/>
              <a:t> </a:t>
            </a:r>
            <a:r>
              <a:rPr sz="3600" spc="-35" dirty="0"/>
              <a:t>Screening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5029" y="1225296"/>
            <a:ext cx="7619987" cy="38831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21205" y="5217538"/>
            <a:ext cx="59347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600" b="0" spc="-20" dirty="0">
                <a:latin typeface="Calibri Light"/>
                <a:cs typeface="Calibri Light"/>
              </a:rPr>
              <a:t>Rex </a:t>
            </a:r>
            <a:r>
              <a:rPr sz="1600" b="0" dirty="0">
                <a:latin typeface="Calibri Light"/>
                <a:cs typeface="Calibri Light"/>
              </a:rPr>
              <a:t>DK, </a:t>
            </a:r>
            <a:r>
              <a:rPr sz="1600" b="0" spc="-5" dirty="0">
                <a:latin typeface="Calibri Light"/>
                <a:cs typeface="Calibri Light"/>
              </a:rPr>
              <a:t>Boland CR, </a:t>
            </a:r>
            <a:r>
              <a:rPr sz="1600" b="0" dirty="0">
                <a:latin typeface="Calibri Light"/>
                <a:cs typeface="Calibri Light"/>
              </a:rPr>
              <a:t>Dominitz </a:t>
            </a:r>
            <a:r>
              <a:rPr sz="1600" b="0" spc="-10" dirty="0">
                <a:latin typeface="Calibri Light"/>
                <a:cs typeface="Calibri Light"/>
              </a:rPr>
              <a:t>JA, </a:t>
            </a:r>
            <a:r>
              <a:rPr sz="1600" b="0" spc="-5" dirty="0">
                <a:latin typeface="Calibri Light"/>
                <a:cs typeface="Calibri Light"/>
              </a:rPr>
              <a:t>et </a:t>
            </a:r>
            <a:r>
              <a:rPr sz="1600" b="0" dirty="0">
                <a:latin typeface="Calibri Light"/>
                <a:cs typeface="Calibri Light"/>
              </a:rPr>
              <a:t>al. </a:t>
            </a:r>
            <a:r>
              <a:rPr sz="1600" b="0" spc="-10" dirty="0">
                <a:latin typeface="Calibri Light"/>
                <a:cs typeface="Calibri Light"/>
              </a:rPr>
              <a:t>Colorectal </a:t>
            </a:r>
            <a:r>
              <a:rPr sz="1600" b="0" spc="-5" dirty="0">
                <a:latin typeface="Calibri Light"/>
                <a:cs typeface="Calibri Light"/>
              </a:rPr>
              <a:t>cancer screening: 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recommendations</a:t>
            </a:r>
            <a:r>
              <a:rPr sz="1600" b="0" spc="-5" dirty="0"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for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physicians </a:t>
            </a:r>
            <a:r>
              <a:rPr sz="1600" b="0" dirty="0">
                <a:latin typeface="Calibri Light"/>
                <a:cs typeface="Calibri Light"/>
              </a:rPr>
              <a:t>and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patients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from</a:t>
            </a:r>
            <a:r>
              <a:rPr sz="1600" b="0" spc="-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the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US</a:t>
            </a:r>
            <a:r>
              <a:rPr sz="1600" b="0" spc="-5" dirty="0">
                <a:latin typeface="Calibri Light"/>
                <a:cs typeface="Calibri Light"/>
              </a:rPr>
              <a:t> Multi-Society 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35" dirty="0">
                <a:latin typeface="Calibri Light"/>
                <a:cs typeface="Calibri Light"/>
              </a:rPr>
              <a:t>Task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force</a:t>
            </a:r>
            <a:r>
              <a:rPr sz="1600" b="0" spc="-5" dirty="0">
                <a:latin typeface="Calibri Light"/>
                <a:cs typeface="Calibri Light"/>
              </a:rPr>
              <a:t> on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Colorectal</a:t>
            </a:r>
            <a:r>
              <a:rPr sz="1600" b="0" spc="-5" dirty="0">
                <a:latin typeface="Calibri Light"/>
                <a:cs typeface="Calibri Light"/>
              </a:rPr>
              <a:t> </a:t>
            </a:r>
            <a:r>
              <a:rPr sz="1600" b="0" spc="-25" dirty="0">
                <a:latin typeface="Calibri Light"/>
                <a:cs typeface="Calibri Light"/>
              </a:rPr>
              <a:t>Cancer.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i="1" spc="-10" dirty="0">
                <a:latin typeface="Calibri Light"/>
                <a:cs typeface="Calibri Light"/>
              </a:rPr>
              <a:t>Gastroenterology</a:t>
            </a:r>
            <a:r>
              <a:rPr sz="1600" b="0" spc="-10" dirty="0">
                <a:latin typeface="Calibri Light"/>
                <a:cs typeface="Calibri Light"/>
              </a:rPr>
              <a:t>.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2017;153(1):307-323.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"/>
    </mc:Choice>
    <mc:Fallback xmlns="">
      <p:transition spd="slow" advTm="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118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CRC</a:t>
            </a:r>
            <a:r>
              <a:rPr sz="3600" spc="-105" dirty="0"/>
              <a:t> </a:t>
            </a:r>
            <a:r>
              <a:rPr sz="3600" spc="-35" dirty="0"/>
              <a:t>Screening</a:t>
            </a:r>
            <a:r>
              <a:rPr sz="3600" spc="-100" dirty="0"/>
              <a:t> </a:t>
            </a:r>
            <a:r>
              <a:rPr sz="3600" spc="-30" dirty="0"/>
              <a:t>Options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2946654" y="1168146"/>
            <a:ext cx="5437505" cy="4237355"/>
            <a:chOff x="2946654" y="1168146"/>
            <a:chExt cx="5437505" cy="423735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6654" y="1168146"/>
              <a:ext cx="5437269" cy="42373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7134" y="2538983"/>
              <a:ext cx="3440429" cy="10744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16377" y="2570607"/>
              <a:ext cx="3350260" cy="5080"/>
            </a:xfrm>
            <a:custGeom>
              <a:avLst/>
              <a:gdLst/>
              <a:ahLst/>
              <a:cxnLst/>
              <a:rect l="l" t="t" r="r" b="b"/>
              <a:pathLst>
                <a:path w="3350260" h="5080">
                  <a:moveTo>
                    <a:pt x="0" y="0"/>
                  </a:moveTo>
                  <a:lnTo>
                    <a:pt x="3349752" y="4572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7134" y="3941064"/>
              <a:ext cx="3813809" cy="11963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016377" y="3972686"/>
              <a:ext cx="3723640" cy="17145"/>
            </a:xfrm>
            <a:custGeom>
              <a:avLst/>
              <a:gdLst/>
              <a:ahLst/>
              <a:cxnLst/>
              <a:rect l="l" t="t" r="r" b="b"/>
              <a:pathLst>
                <a:path w="3723640" h="17145">
                  <a:moveTo>
                    <a:pt x="0" y="16763"/>
                  </a:moveTo>
                  <a:lnTo>
                    <a:pt x="3723132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7134" y="4239005"/>
              <a:ext cx="3813809" cy="1203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016377" y="4270629"/>
              <a:ext cx="3723640" cy="17780"/>
            </a:xfrm>
            <a:custGeom>
              <a:avLst/>
              <a:gdLst/>
              <a:ahLst/>
              <a:cxnLst/>
              <a:rect l="l" t="t" r="r" b="b"/>
              <a:pathLst>
                <a:path w="3723640" h="17779">
                  <a:moveTo>
                    <a:pt x="0" y="17526"/>
                  </a:moveTo>
                  <a:lnTo>
                    <a:pt x="3723132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7134" y="4600955"/>
              <a:ext cx="2559557" cy="12191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16377" y="4632578"/>
              <a:ext cx="2468880" cy="19050"/>
            </a:xfrm>
            <a:custGeom>
              <a:avLst/>
              <a:gdLst/>
              <a:ahLst/>
              <a:cxnLst/>
              <a:rect l="l" t="t" r="r" b="b"/>
              <a:pathLst>
                <a:path w="2468879" h="19050">
                  <a:moveTo>
                    <a:pt x="0" y="19050"/>
                  </a:moveTo>
                  <a:lnTo>
                    <a:pt x="2468880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45658" y="4514088"/>
              <a:ext cx="2618231" cy="10286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684901" y="4545710"/>
              <a:ext cx="2527935" cy="0"/>
            </a:xfrm>
            <a:custGeom>
              <a:avLst/>
              <a:gdLst/>
              <a:ahLst/>
              <a:cxnLst/>
              <a:rect l="l" t="t" r="r" b="b"/>
              <a:pathLst>
                <a:path w="2527934">
                  <a:moveTo>
                    <a:pt x="0" y="0"/>
                  </a:moveTo>
                  <a:lnTo>
                    <a:pt x="2527554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45658" y="4700778"/>
              <a:ext cx="1370837" cy="1219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684901" y="4732401"/>
              <a:ext cx="1280160" cy="19050"/>
            </a:xfrm>
            <a:custGeom>
              <a:avLst/>
              <a:gdLst/>
              <a:ahLst/>
              <a:cxnLst/>
              <a:rect l="l" t="t" r="r" b="b"/>
              <a:pathLst>
                <a:path w="1280159" h="19050">
                  <a:moveTo>
                    <a:pt x="0" y="19050"/>
                  </a:moveTo>
                  <a:lnTo>
                    <a:pt x="1280160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667732" y="5479412"/>
            <a:ext cx="76352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8940" marR="5080" indent="-396875">
              <a:lnSpc>
                <a:spcPct val="100000"/>
              </a:lnSpc>
              <a:spcBef>
                <a:spcPts val="95"/>
              </a:spcBef>
            </a:pPr>
            <a:r>
              <a:rPr sz="1400" b="0" spc="-5" dirty="0">
                <a:latin typeface="Calibri Light"/>
                <a:cs typeface="Calibri Light"/>
              </a:rPr>
              <a:t>US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Preventive </a:t>
            </a:r>
            <a:r>
              <a:rPr sz="1400" b="0" spc="-5" dirty="0">
                <a:latin typeface="Calibri Light"/>
                <a:cs typeface="Calibri Light"/>
              </a:rPr>
              <a:t>Services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30" dirty="0">
                <a:latin typeface="Calibri Light"/>
                <a:cs typeface="Calibri Light"/>
              </a:rPr>
              <a:t>Task</a:t>
            </a:r>
            <a:r>
              <a:rPr sz="1400" b="0" spc="-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Force,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Bibbins-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Domingo</a:t>
            </a:r>
            <a:r>
              <a:rPr sz="1400" b="0" spc="1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K,</a:t>
            </a:r>
            <a:r>
              <a:rPr sz="1400" b="0" spc="-10" dirty="0">
                <a:latin typeface="Calibri Light"/>
                <a:cs typeface="Calibri Light"/>
              </a:rPr>
              <a:t> Grossman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DC,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et</a:t>
            </a:r>
            <a:r>
              <a:rPr sz="1400" b="0" spc="-5" dirty="0">
                <a:latin typeface="Calibri Light"/>
                <a:cs typeface="Calibri Light"/>
              </a:rPr>
              <a:t> al.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Screening</a:t>
            </a:r>
            <a:r>
              <a:rPr sz="1400" b="0" spc="25" dirty="0">
                <a:latin typeface="Calibri Light"/>
                <a:cs typeface="Calibri Light"/>
              </a:rPr>
              <a:t> </a:t>
            </a:r>
            <a:r>
              <a:rPr sz="1400" b="0" spc="-15" dirty="0">
                <a:latin typeface="Calibri Light"/>
                <a:cs typeface="Calibri Light"/>
              </a:rPr>
              <a:t>for</a:t>
            </a:r>
            <a:r>
              <a:rPr sz="1400" b="0" spc="-10" dirty="0">
                <a:latin typeface="Calibri Light"/>
                <a:cs typeface="Calibri Light"/>
              </a:rPr>
              <a:t> colorectal</a:t>
            </a:r>
            <a:r>
              <a:rPr sz="1400" b="0" spc="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cancer: </a:t>
            </a:r>
            <a:r>
              <a:rPr sz="1400" b="0" spc="-30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US </a:t>
            </a:r>
            <a:r>
              <a:rPr sz="1400" b="0" spc="-10" dirty="0">
                <a:latin typeface="Calibri Light"/>
                <a:cs typeface="Calibri Light"/>
              </a:rPr>
              <a:t>Preventive </a:t>
            </a:r>
            <a:r>
              <a:rPr sz="1400" b="0" spc="-5" dirty="0">
                <a:latin typeface="Calibri Light"/>
                <a:cs typeface="Calibri Light"/>
              </a:rPr>
              <a:t>Services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30" dirty="0">
                <a:latin typeface="Calibri Light"/>
                <a:cs typeface="Calibri Light"/>
              </a:rPr>
              <a:t>Task</a:t>
            </a:r>
            <a:r>
              <a:rPr sz="1400" b="0" spc="-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Force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recommendation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15" dirty="0">
                <a:latin typeface="Calibri Light"/>
                <a:cs typeface="Calibri Light"/>
              </a:rPr>
              <a:t>statement.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i="1" spc="-10" dirty="0">
                <a:latin typeface="Calibri Light"/>
                <a:cs typeface="Calibri Light"/>
              </a:rPr>
              <a:t>JAMA</a:t>
            </a:r>
            <a:r>
              <a:rPr sz="1400" b="0" spc="-10" dirty="0">
                <a:latin typeface="Calibri Light"/>
                <a:cs typeface="Calibri Light"/>
              </a:rPr>
              <a:t>.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2016;315(23):2564-2575.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3"/>
    </mc:Choice>
    <mc:Fallback xmlns="">
      <p:transition spd="slow" advTm="3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118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CRC</a:t>
            </a:r>
            <a:r>
              <a:rPr sz="3600" spc="-105" dirty="0"/>
              <a:t> </a:t>
            </a:r>
            <a:r>
              <a:rPr sz="3600" spc="-35" dirty="0"/>
              <a:t>Screening</a:t>
            </a:r>
            <a:r>
              <a:rPr sz="3600" spc="-100" dirty="0"/>
              <a:t> </a:t>
            </a:r>
            <a:r>
              <a:rPr sz="3600" spc="-30" dirty="0"/>
              <a:t>Options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3041904" y="1119378"/>
            <a:ext cx="6108700" cy="4314825"/>
            <a:chOff x="3041904" y="1119378"/>
            <a:chExt cx="6108700" cy="431482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1904" y="1119378"/>
              <a:ext cx="6108191" cy="43144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016" y="3774185"/>
              <a:ext cx="3930383" cy="121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15259" y="3805808"/>
              <a:ext cx="3839845" cy="19050"/>
            </a:xfrm>
            <a:custGeom>
              <a:avLst/>
              <a:gdLst/>
              <a:ahLst/>
              <a:cxnLst/>
              <a:rect l="l" t="t" r="r" b="b"/>
              <a:pathLst>
                <a:path w="3839845" h="19050">
                  <a:moveTo>
                    <a:pt x="0" y="19050"/>
                  </a:moveTo>
                  <a:lnTo>
                    <a:pt x="3839717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76016" y="4080510"/>
              <a:ext cx="3108197" cy="1219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15259" y="4112132"/>
              <a:ext cx="3017520" cy="19050"/>
            </a:xfrm>
            <a:custGeom>
              <a:avLst/>
              <a:gdLst/>
              <a:ahLst/>
              <a:cxnLst/>
              <a:rect l="l" t="t" r="r" b="b"/>
              <a:pathLst>
                <a:path w="3017520" h="19050">
                  <a:moveTo>
                    <a:pt x="0" y="19050"/>
                  </a:moveTo>
                  <a:lnTo>
                    <a:pt x="3017520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016" y="4757928"/>
              <a:ext cx="2741675" cy="1203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15259" y="4789551"/>
              <a:ext cx="2651125" cy="17780"/>
            </a:xfrm>
            <a:custGeom>
              <a:avLst/>
              <a:gdLst/>
              <a:ahLst/>
              <a:cxnLst/>
              <a:rect l="l" t="t" r="r" b="b"/>
              <a:pathLst>
                <a:path w="2651125" h="17779">
                  <a:moveTo>
                    <a:pt x="0" y="17525"/>
                  </a:moveTo>
                  <a:lnTo>
                    <a:pt x="2650998" y="0"/>
                  </a:lnTo>
                </a:path>
              </a:pathLst>
            </a:custGeom>
            <a:ln w="2514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82988" y="5523862"/>
            <a:ext cx="7694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8115">
              <a:lnSpc>
                <a:spcPct val="100000"/>
              </a:lnSpc>
              <a:spcBef>
                <a:spcPts val="95"/>
              </a:spcBef>
            </a:pPr>
            <a:r>
              <a:rPr sz="1400" b="0" spc="-20" dirty="0">
                <a:latin typeface="Calibri Light"/>
                <a:cs typeface="Calibri Light"/>
              </a:rPr>
              <a:t>Rex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DK,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Boland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CR,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Dominitz</a:t>
            </a:r>
            <a:r>
              <a:rPr sz="1400" b="0" spc="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JA,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et</a:t>
            </a:r>
            <a:r>
              <a:rPr sz="1400" b="0" spc="-5" dirty="0">
                <a:latin typeface="Calibri Light"/>
                <a:cs typeface="Calibri Light"/>
              </a:rPr>
              <a:t> al.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Colorectal</a:t>
            </a:r>
            <a:r>
              <a:rPr sz="1400" b="0" spc="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cancer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screening:</a:t>
            </a:r>
            <a:r>
              <a:rPr sz="1400" b="0" spc="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recommendations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15" dirty="0">
                <a:latin typeface="Calibri Light"/>
                <a:cs typeface="Calibri Light"/>
              </a:rPr>
              <a:t>for</a:t>
            </a:r>
            <a:r>
              <a:rPr sz="1400" b="0" spc="-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physicians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and 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patients from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the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US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Multi-Society</a:t>
            </a:r>
            <a:r>
              <a:rPr sz="1400" b="0" spc="20" dirty="0">
                <a:latin typeface="Calibri Light"/>
                <a:cs typeface="Calibri Light"/>
              </a:rPr>
              <a:t> </a:t>
            </a:r>
            <a:r>
              <a:rPr sz="1400" b="0" spc="-30" dirty="0">
                <a:latin typeface="Calibri Light"/>
                <a:cs typeface="Calibri Light"/>
              </a:rPr>
              <a:t>Task</a:t>
            </a:r>
            <a:r>
              <a:rPr sz="1400" b="0" spc="-5" dirty="0">
                <a:latin typeface="Calibri Light"/>
                <a:cs typeface="Calibri Light"/>
              </a:rPr>
              <a:t> </a:t>
            </a:r>
            <a:r>
              <a:rPr sz="1400" b="0" spc="-15" dirty="0">
                <a:latin typeface="Calibri Light"/>
                <a:cs typeface="Calibri Light"/>
              </a:rPr>
              <a:t>force</a:t>
            </a:r>
            <a:r>
              <a:rPr sz="1400" b="0" spc="-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on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Colorectal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30" dirty="0">
                <a:latin typeface="Calibri Light"/>
                <a:cs typeface="Calibri Light"/>
              </a:rPr>
              <a:t>Cancer.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i="1" spc="-5" dirty="0">
                <a:latin typeface="Calibri Light"/>
                <a:cs typeface="Calibri Light"/>
              </a:rPr>
              <a:t>Gastroenterology</a:t>
            </a:r>
            <a:r>
              <a:rPr sz="1400" b="0" spc="-5" dirty="0">
                <a:latin typeface="Calibri Light"/>
                <a:cs typeface="Calibri Light"/>
              </a:rPr>
              <a:t>.</a:t>
            </a:r>
            <a:r>
              <a:rPr sz="1400" b="0" spc="3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2017;153(1):307-323.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3"/>
    </mc:Choice>
    <mc:Fallback xmlns="">
      <p:transition spd="slow" advTm="2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6277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Colonoscopy</a:t>
            </a:r>
            <a:r>
              <a:rPr sz="3600" spc="-75" dirty="0"/>
              <a:t> </a:t>
            </a:r>
            <a:r>
              <a:rPr sz="3600" dirty="0"/>
              <a:t>–</a:t>
            </a:r>
            <a:r>
              <a:rPr sz="3600" spc="-60" dirty="0"/>
              <a:t> </a:t>
            </a:r>
            <a:r>
              <a:rPr sz="3600" spc="-20" dirty="0"/>
              <a:t>The</a:t>
            </a:r>
            <a:r>
              <a:rPr sz="3600" spc="-60" dirty="0"/>
              <a:t> </a:t>
            </a:r>
            <a:r>
              <a:rPr sz="3600" spc="-30" dirty="0"/>
              <a:t>GOLD</a:t>
            </a:r>
            <a:r>
              <a:rPr sz="3600" spc="-75" dirty="0"/>
              <a:t> </a:t>
            </a:r>
            <a:r>
              <a:rPr sz="3600" spc="-40" dirty="0"/>
              <a:t>Standard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050426"/>
            <a:ext cx="6733540" cy="13576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50"/>
              </a:spcBef>
              <a:buFont typeface="Arial"/>
              <a:buChar char="•"/>
              <a:tabLst>
                <a:tab pos="241300" algn="l"/>
              </a:tabLst>
            </a:pPr>
            <a:r>
              <a:rPr sz="3000" spc="-5" dirty="0">
                <a:latin typeface="Calibri"/>
                <a:cs typeface="Calibri"/>
              </a:rPr>
              <a:t>Colonoscopy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detects:</a:t>
            </a:r>
            <a:endParaRPr sz="3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600" spc="-5" dirty="0">
                <a:latin typeface="Calibri"/>
                <a:cs typeface="Calibri"/>
              </a:rPr>
              <a:t>3x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more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advanced </a:t>
            </a:r>
            <a:r>
              <a:rPr sz="2600" spc="-5" dirty="0">
                <a:latin typeface="Calibri"/>
                <a:cs typeface="Calibri"/>
              </a:rPr>
              <a:t>lesions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than FIT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698500" algn="l"/>
              </a:tabLst>
            </a:pPr>
            <a:r>
              <a:rPr sz="2600" spc="-5" dirty="0">
                <a:latin typeface="Calibri"/>
                <a:cs typeface="Calibri"/>
              </a:rPr>
              <a:t>2x</a:t>
            </a:r>
            <a:r>
              <a:rPr sz="2600" spc="-15" dirty="0">
                <a:latin typeface="Calibri"/>
                <a:cs typeface="Calibri"/>
              </a:rPr>
              <a:t> more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advanced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lesions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than </a:t>
            </a:r>
            <a:r>
              <a:rPr sz="2600" spc="-15" dirty="0">
                <a:latin typeface="Calibri"/>
                <a:cs typeface="Calibri"/>
              </a:rPr>
              <a:t>FIT-fecal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DNA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9222" y="2655570"/>
            <a:ext cx="5651893" cy="28811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14420" y="5701535"/>
            <a:ext cx="526161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0" spc="-5" dirty="0">
                <a:latin typeface="Calibri Light"/>
                <a:cs typeface="Calibri Light"/>
              </a:rPr>
              <a:t>Rex,</a:t>
            </a:r>
            <a:r>
              <a:rPr sz="1100" b="0" spc="-2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D.</a:t>
            </a:r>
            <a:r>
              <a:rPr sz="1100" b="0" spc="-1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PRACTICAL</a:t>
            </a:r>
            <a:r>
              <a:rPr sz="1100" b="0" spc="-2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ADVICE</a:t>
            </a:r>
            <a:r>
              <a:rPr sz="1100" b="0" spc="-30" dirty="0">
                <a:latin typeface="Calibri Light"/>
                <a:cs typeface="Calibri Light"/>
              </a:rPr>
              <a:t> </a:t>
            </a:r>
            <a:r>
              <a:rPr sz="1100" b="0" spc="-5" dirty="0">
                <a:latin typeface="Calibri Light"/>
                <a:cs typeface="Calibri Light"/>
              </a:rPr>
              <a:t>FOR</a:t>
            </a:r>
            <a:r>
              <a:rPr sz="1100" b="0" spc="-1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COLORECTAL</a:t>
            </a:r>
            <a:r>
              <a:rPr sz="1100" b="0" spc="-3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CANCER</a:t>
            </a:r>
            <a:r>
              <a:rPr sz="1100" b="0" spc="-25" dirty="0">
                <a:latin typeface="Calibri Light"/>
                <a:cs typeface="Calibri Light"/>
              </a:rPr>
              <a:t> </a:t>
            </a:r>
            <a:r>
              <a:rPr sz="1100" b="0" spc="-15" dirty="0">
                <a:latin typeface="Calibri Light"/>
                <a:cs typeface="Calibri Light"/>
              </a:rPr>
              <a:t>SCREENING.</a:t>
            </a:r>
            <a:r>
              <a:rPr sz="1100" b="0" spc="-25" dirty="0">
                <a:latin typeface="Calibri Light"/>
                <a:cs typeface="Calibri Light"/>
              </a:rPr>
              <a:t> </a:t>
            </a:r>
            <a:r>
              <a:rPr sz="1100" b="0" spc="-5" dirty="0">
                <a:latin typeface="Calibri Light"/>
                <a:cs typeface="Calibri Light"/>
              </a:rPr>
              <a:t>GI</a:t>
            </a:r>
            <a:r>
              <a:rPr sz="1100" b="0" spc="-15" dirty="0">
                <a:latin typeface="Calibri Light"/>
                <a:cs typeface="Calibri Light"/>
              </a:rPr>
              <a:t> </a:t>
            </a:r>
            <a:r>
              <a:rPr sz="1100" b="0" spc="-5" dirty="0">
                <a:latin typeface="Calibri Light"/>
                <a:cs typeface="Calibri Light"/>
              </a:rPr>
              <a:t>&amp;</a:t>
            </a:r>
            <a:r>
              <a:rPr sz="1100" b="0" spc="-10" dirty="0">
                <a:latin typeface="Calibri Light"/>
                <a:cs typeface="Calibri Light"/>
              </a:rPr>
              <a:t> Hepatology</a:t>
            </a:r>
            <a:r>
              <a:rPr sz="1100" b="0" spc="-2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News</a:t>
            </a:r>
            <a:r>
              <a:rPr sz="1100" b="0" spc="-3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2019</a:t>
            </a:r>
            <a:endParaRPr sz="1100">
              <a:latin typeface="Calibri Light"/>
              <a:cs typeface="Calibri Ligh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4"/>
    </mc:Choice>
    <mc:Fallback xmlns="">
      <p:transition spd="slow" advTm="3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65424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Reasons</a:t>
            </a:r>
            <a:r>
              <a:rPr sz="3600" spc="-60" dirty="0"/>
              <a:t> </a:t>
            </a:r>
            <a:r>
              <a:rPr sz="3600" spc="-45" dirty="0"/>
              <a:t>Patients</a:t>
            </a:r>
            <a:r>
              <a:rPr sz="3600" spc="-60" dirty="0"/>
              <a:t> </a:t>
            </a:r>
            <a:r>
              <a:rPr sz="3600" spc="-40" dirty="0"/>
              <a:t>Delay</a:t>
            </a:r>
            <a:r>
              <a:rPr sz="3600" spc="-60" dirty="0"/>
              <a:t> </a:t>
            </a:r>
            <a:r>
              <a:rPr sz="3600" spc="-40" dirty="0"/>
              <a:t>Colonoscopy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346885"/>
            <a:ext cx="4975225" cy="388048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Invasive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Concern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intolerance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5" dirty="0">
                <a:latin typeface="Calibri"/>
                <a:cs typeface="Calibri"/>
              </a:rPr>
              <a:t> prep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Concern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safety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procedures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Self-conscious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body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image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Logistics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20" dirty="0">
                <a:latin typeface="Calibri"/>
                <a:cs typeface="Calibri"/>
              </a:rPr>
              <a:t>Day </a:t>
            </a:r>
            <a:r>
              <a:rPr sz="2400" spc="-10" dirty="0">
                <a:latin typeface="Calibri"/>
                <a:cs typeface="Calibri"/>
              </a:rPr>
              <a:t>off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work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plus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driver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Costs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High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deductible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co-pays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47"/>
    </mc:Choice>
    <mc:Fallback xmlns="">
      <p:transition spd="slow" advTm="57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303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Colonoscopy</a:t>
            </a:r>
            <a:r>
              <a:rPr sz="3600" spc="-110" dirty="0"/>
              <a:t> </a:t>
            </a:r>
            <a:r>
              <a:rPr sz="3600" spc="-30" dirty="0"/>
              <a:t>Risks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462773"/>
            <a:ext cx="6955790" cy="324866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Major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complications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average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risk</a:t>
            </a:r>
            <a:r>
              <a:rPr sz="2800" spc="-10" dirty="0">
                <a:latin typeface="Calibri"/>
                <a:cs typeface="Calibri"/>
              </a:rPr>
              <a:t> screening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Cardiopulmonary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&lt;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1%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5" dirty="0">
                <a:latin typeface="Calibri"/>
                <a:cs typeface="Calibri"/>
              </a:rPr>
              <a:t>Perforation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(0.3-0.07%)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4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1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2,000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10" dirty="0">
                <a:latin typeface="Calibri"/>
                <a:cs typeface="Calibri"/>
              </a:rPr>
              <a:t> considered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standard</a:t>
            </a:r>
            <a:r>
              <a:rPr sz="2400" spc="-5" dirty="0">
                <a:latin typeface="Calibri"/>
                <a:cs typeface="Calibri"/>
              </a:rPr>
              <a:t> of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care</a:t>
            </a:r>
            <a:r>
              <a:rPr sz="2400" spc="-5" dirty="0">
                <a:latin typeface="Calibri"/>
                <a:cs typeface="Calibri"/>
              </a:rPr>
              <a:t> (0.05%)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000">
              <a:latin typeface="Calibri"/>
              <a:cs typeface="Calibri"/>
            </a:endParaRPr>
          </a:p>
          <a:p>
            <a:pPr marL="788670">
              <a:lnSpc>
                <a:spcPct val="100000"/>
              </a:lnSpc>
            </a:pPr>
            <a:r>
              <a:rPr sz="1800" b="0" spc="-10" dirty="0">
                <a:latin typeface="Calibri Light"/>
                <a:cs typeface="Calibri Light"/>
              </a:rPr>
              <a:t>Source:</a:t>
            </a:r>
            <a:r>
              <a:rPr sz="1800" b="0" spc="-5" dirty="0">
                <a:latin typeface="Calibri Light"/>
                <a:cs typeface="Calibri Light"/>
              </a:rPr>
              <a:t> ASGE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Guidelines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2011</a:t>
            </a:r>
            <a:endParaRPr sz="1800">
              <a:latin typeface="Calibri Light"/>
              <a:cs typeface="Calibri Ligh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"/>
    </mc:Choice>
    <mc:Fallback xmlns="">
      <p:transition spd="slow" advTm="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303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Colonoscopy</a:t>
            </a:r>
            <a:r>
              <a:rPr sz="3600" spc="-110" dirty="0"/>
              <a:t> </a:t>
            </a:r>
            <a:r>
              <a:rPr sz="3600" spc="-30" dirty="0"/>
              <a:t>Risks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623250"/>
            <a:ext cx="61302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Major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Bleeding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After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 Polyp</a:t>
            </a:r>
            <a:r>
              <a:rPr sz="2800" spc="-5" dirty="0">
                <a:latin typeface="Calibri"/>
                <a:cs typeface="Calibri"/>
              </a:rPr>
              <a:t> is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Removed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139" y="2053780"/>
            <a:ext cx="2365375" cy="81026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09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Standard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care: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09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ASGE: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0513" y="2053780"/>
            <a:ext cx="2095500" cy="81026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313055">
              <a:lnSpc>
                <a:spcPct val="100000"/>
              </a:lnSpc>
              <a:spcBef>
                <a:spcPts val="309"/>
              </a:spcBef>
            </a:pPr>
            <a:r>
              <a:rPr sz="2400" dirty="0">
                <a:latin typeface="Calibri"/>
                <a:cs typeface="Calibri"/>
              </a:rPr>
              <a:t>1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100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(1%)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2400" dirty="0">
                <a:latin typeface="Calibri"/>
                <a:cs typeface="Calibri"/>
              </a:rPr>
              <a:t>2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1,000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(0.5%)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9" y="3395484"/>
            <a:ext cx="6331585" cy="165353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Death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directly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attributable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colonoscopy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latin typeface="Calibri"/>
                <a:cs typeface="Calibri"/>
              </a:rPr>
              <a:t>19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284,000,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0.007%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50">
              <a:latin typeface="Calibri"/>
              <a:cs typeface="Calibri"/>
            </a:endParaRPr>
          </a:p>
          <a:p>
            <a:pPr marL="673735">
              <a:lnSpc>
                <a:spcPct val="100000"/>
              </a:lnSpc>
              <a:spcBef>
                <a:spcPts val="5"/>
              </a:spcBef>
            </a:pPr>
            <a:r>
              <a:rPr sz="1800" b="0" spc="-10" dirty="0">
                <a:latin typeface="Calibri Light"/>
                <a:cs typeface="Calibri Light"/>
              </a:rPr>
              <a:t>Source:</a:t>
            </a:r>
            <a:r>
              <a:rPr sz="1800" b="0" spc="-5" dirty="0">
                <a:latin typeface="Calibri Light"/>
                <a:cs typeface="Calibri Light"/>
              </a:rPr>
              <a:t> ASGE</a:t>
            </a:r>
            <a:r>
              <a:rPr sz="1800" b="0" spc="-1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Guidelines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2011</a:t>
            </a:r>
            <a:endParaRPr sz="1800">
              <a:latin typeface="Calibri Light"/>
              <a:cs typeface="Calibri Ligh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3"/>
    </mc:Choice>
    <mc:Fallback xmlns="">
      <p:transition spd="slow" advTm="2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4137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Colonoscopy</a:t>
            </a:r>
            <a:r>
              <a:rPr sz="3600" spc="-95" dirty="0"/>
              <a:t> </a:t>
            </a:r>
            <a:r>
              <a:rPr sz="3600" spc="-35" dirty="0"/>
              <a:t>Summary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665973"/>
            <a:ext cx="7369175" cy="347599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5" dirty="0">
                <a:latin typeface="Calibri"/>
                <a:cs typeface="Calibri"/>
              </a:rPr>
              <a:t>Safe </a:t>
            </a:r>
            <a:r>
              <a:rPr sz="2800" dirty="0">
                <a:latin typeface="Calibri"/>
                <a:cs typeface="Calibri"/>
              </a:rPr>
              <a:t>&amp;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well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tolerated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By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far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most</a:t>
            </a:r>
            <a:r>
              <a:rPr sz="2800" spc="-5" dirty="0">
                <a:latin typeface="Calibri"/>
                <a:cs typeface="Calibri"/>
              </a:rPr>
              <a:t> sensitive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test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only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test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9F2742"/>
                </a:solidFill>
                <a:latin typeface="Calibri"/>
                <a:cs typeface="Calibri"/>
              </a:rPr>
              <a:t>prevents </a:t>
            </a:r>
            <a:r>
              <a:rPr sz="2800" spc="-10" dirty="0">
                <a:latin typeface="Calibri"/>
                <a:cs typeface="Calibri"/>
              </a:rPr>
              <a:t>colon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241300" marR="509905" indent="-228600">
              <a:lnSpc>
                <a:spcPts val="3020"/>
              </a:lnSpc>
              <a:spcBef>
                <a:spcPts val="10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Should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b="1" i="1" spc="-10" dirty="0">
                <a:solidFill>
                  <a:srgbClr val="9F2742"/>
                </a:solidFill>
                <a:latin typeface="Calibri"/>
                <a:cs typeface="Calibri"/>
              </a:rPr>
              <a:t>first</a:t>
            </a:r>
            <a:r>
              <a:rPr sz="2800" b="1" i="1" spc="5" dirty="0">
                <a:solidFill>
                  <a:srgbClr val="9F2742"/>
                </a:solidFill>
                <a:latin typeface="Calibri"/>
                <a:cs typeface="Calibri"/>
              </a:rPr>
              <a:t> </a:t>
            </a:r>
            <a:r>
              <a:rPr sz="2800" b="1" i="1" spc="-20" dirty="0">
                <a:solidFill>
                  <a:srgbClr val="9F2742"/>
                </a:solidFill>
                <a:latin typeface="Calibri"/>
                <a:cs typeface="Calibri"/>
              </a:rPr>
              <a:t>test</a:t>
            </a:r>
            <a:r>
              <a:rPr sz="2800" b="1" i="1" spc="10" dirty="0">
                <a:solidFill>
                  <a:srgbClr val="9F274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offered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average </a:t>
            </a:r>
            <a:r>
              <a:rPr sz="2800" spc="-5" dirty="0">
                <a:latin typeface="Calibri"/>
                <a:cs typeface="Calibri"/>
              </a:rPr>
              <a:t>risk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patients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9F2742"/>
                </a:solidFill>
                <a:latin typeface="Calibri"/>
                <a:cs typeface="Calibri"/>
              </a:rPr>
              <a:t>only </a:t>
            </a:r>
            <a:r>
              <a:rPr sz="2800" b="1" i="1" spc="-20" dirty="0">
                <a:solidFill>
                  <a:srgbClr val="9F2742"/>
                </a:solidFill>
                <a:latin typeface="Calibri"/>
                <a:cs typeface="Calibri"/>
              </a:rPr>
              <a:t>test</a:t>
            </a:r>
            <a:r>
              <a:rPr sz="2800" b="1" i="1" spc="15" dirty="0">
                <a:solidFill>
                  <a:srgbClr val="9F274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recommended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high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risk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patients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Should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done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by</a:t>
            </a:r>
            <a:r>
              <a:rPr sz="2800" spc="-5" dirty="0">
                <a:latin typeface="Calibri"/>
                <a:cs typeface="Calibri"/>
              </a:rPr>
              <a:t> high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performing </a:t>
            </a:r>
            <a:r>
              <a:rPr sz="2800" spc="-5" dirty="0">
                <a:latin typeface="Calibri"/>
                <a:cs typeface="Calibri"/>
              </a:rPr>
              <a:t>GI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8"/>
    </mc:Choice>
    <mc:Fallback xmlns="">
      <p:transition spd="slow" advTm="3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5880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5" dirty="0"/>
              <a:t>Fecal</a:t>
            </a:r>
            <a:r>
              <a:rPr sz="3600" spc="-65" dirty="0"/>
              <a:t> </a:t>
            </a:r>
            <a:r>
              <a:rPr sz="3600" spc="-40" dirty="0"/>
              <a:t>Immunochemical</a:t>
            </a:r>
            <a:r>
              <a:rPr sz="3600" spc="-65" dirty="0"/>
              <a:t> </a:t>
            </a:r>
            <a:r>
              <a:rPr sz="3600" spc="-114" dirty="0"/>
              <a:t>Test</a:t>
            </a:r>
            <a:r>
              <a:rPr sz="3600" spc="-65" dirty="0"/>
              <a:t> </a:t>
            </a:r>
            <a:r>
              <a:rPr sz="3600" spc="-15" dirty="0"/>
              <a:t>(FIT)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732483"/>
            <a:ext cx="5231765" cy="24136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Stool </a:t>
            </a:r>
            <a:r>
              <a:rPr sz="2800" spc="-20" dirty="0">
                <a:latin typeface="Calibri"/>
                <a:cs typeface="Calibri"/>
              </a:rPr>
              <a:t>test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checks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Hemoglobin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Assumes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cancers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will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bleed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Once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 year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Requires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stool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sample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</a:t>
            </a:r>
            <a:r>
              <a:rPr sz="2800" spc="-10" dirty="0">
                <a:latin typeface="Calibri"/>
                <a:cs typeface="Calibri"/>
              </a:rPr>
              <a:t> obtained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1350" y="1800605"/>
            <a:ext cx="2200655" cy="23510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6"/>
    </mc:Choice>
    <mc:Fallback xmlns="">
      <p:transition spd="slow" advTm="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385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CRC:</a:t>
            </a:r>
            <a:r>
              <a:rPr sz="3600" spc="-90" dirty="0"/>
              <a:t> </a:t>
            </a:r>
            <a:r>
              <a:rPr sz="3600" spc="-20" dirty="0"/>
              <a:t>The</a:t>
            </a:r>
            <a:r>
              <a:rPr sz="3600" spc="-80" dirty="0"/>
              <a:t> </a:t>
            </a:r>
            <a:r>
              <a:rPr sz="3600" spc="-45" dirty="0"/>
              <a:t>Numbers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2503" y="1447537"/>
            <a:ext cx="4983760" cy="41781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1922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FIT</a:t>
            </a:r>
            <a:r>
              <a:rPr sz="3600" spc="-155" dirty="0"/>
              <a:t> </a:t>
            </a:r>
            <a:r>
              <a:rPr sz="3600" spc="-75" dirty="0"/>
              <a:t>Testing</a:t>
            </a:r>
            <a:endParaRPr sz="36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pc="-10" dirty="0"/>
              <a:t>Threshold </a:t>
            </a:r>
            <a:r>
              <a:rPr spc="-25" dirty="0"/>
              <a:t>for</a:t>
            </a:r>
            <a:r>
              <a:rPr dirty="0"/>
              <a:t> </a:t>
            </a:r>
            <a:r>
              <a:rPr spc="-10" dirty="0"/>
              <a:t>detection</a:t>
            </a:r>
            <a:r>
              <a:rPr spc="-20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spc="-5" dirty="0"/>
              <a:t>hemoglobin</a:t>
            </a:r>
          </a:p>
          <a:p>
            <a:pPr marL="698500" lvl="1" indent="-228600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698500" algn="l"/>
              </a:tabLst>
            </a:pPr>
            <a:r>
              <a:rPr sz="3000" spc="-5" dirty="0">
                <a:latin typeface="Calibri"/>
                <a:cs typeface="Calibri"/>
              </a:rPr>
              <a:t>20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μg/gram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feces</a:t>
            </a:r>
            <a:endParaRPr sz="3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pc="-15" dirty="0"/>
              <a:t>Advantages</a:t>
            </a:r>
          </a:p>
          <a:p>
            <a:pPr marL="698500" lvl="1" indent="-228600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Done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home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alibri"/>
                <a:cs typeface="Calibri"/>
              </a:rPr>
              <a:t>Low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cost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$22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5" dirty="0">
                <a:latin typeface="Calibri"/>
                <a:cs typeface="Calibri"/>
              </a:rPr>
              <a:t>Better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adherence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organized</a:t>
            </a:r>
            <a:r>
              <a:rPr sz="2400" spc="-10" dirty="0">
                <a:latin typeface="Calibri"/>
                <a:cs typeface="Calibri"/>
              </a:rPr>
              <a:t> settings (Kaiser)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If</a:t>
            </a:r>
            <a:r>
              <a:rPr spc="-15" dirty="0"/>
              <a:t> </a:t>
            </a:r>
            <a:r>
              <a:rPr spc="-10" dirty="0"/>
              <a:t>threshold </a:t>
            </a:r>
            <a:r>
              <a:rPr spc="-25" dirty="0"/>
              <a:t>for</a:t>
            </a:r>
            <a:r>
              <a:rPr dirty="0"/>
              <a:t> </a:t>
            </a:r>
            <a:r>
              <a:rPr spc="-5" dirty="0"/>
              <a:t>hemoglobin</a:t>
            </a:r>
            <a:r>
              <a:rPr spc="-10" dirty="0"/>
              <a:t> </a:t>
            </a:r>
            <a:r>
              <a:rPr spc="-5" dirty="0"/>
              <a:t>10</a:t>
            </a:r>
            <a:r>
              <a:rPr spc="30" dirty="0"/>
              <a:t> </a:t>
            </a:r>
            <a:r>
              <a:rPr spc="-5" dirty="0"/>
              <a:t>μg/gram</a:t>
            </a:r>
            <a:r>
              <a:rPr spc="5" dirty="0"/>
              <a:t> </a:t>
            </a:r>
            <a:r>
              <a:rPr spc="-20" dirty="0"/>
              <a:t>feces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74139" y="4587684"/>
            <a:ext cx="2824480" cy="8121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Sensitivity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cancer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Specificity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cancer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79521" y="4587684"/>
            <a:ext cx="560705" cy="8121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315"/>
              </a:spcBef>
            </a:pPr>
            <a:r>
              <a:rPr sz="2400" dirty="0">
                <a:solidFill>
                  <a:srgbClr val="9E2542"/>
                </a:solidFill>
                <a:latin typeface="Calibri"/>
                <a:cs typeface="Calibri"/>
              </a:rPr>
              <a:t>91%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2400" dirty="0">
                <a:solidFill>
                  <a:srgbClr val="9F2742"/>
                </a:solidFill>
                <a:latin typeface="Calibri"/>
                <a:cs typeface="Calibri"/>
              </a:rPr>
              <a:t>90%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4"/>
    </mc:Choice>
    <mc:Fallback xmlns="">
      <p:transition spd="slow" advTm="3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5451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/>
              <a:t>FIT</a:t>
            </a:r>
            <a:r>
              <a:rPr sz="3600" spc="-75" dirty="0"/>
              <a:t> Testing</a:t>
            </a:r>
            <a:r>
              <a:rPr sz="3600" spc="-80" dirty="0"/>
              <a:t> </a:t>
            </a:r>
            <a:r>
              <a:rPr sz="3600" dirty="0"/>
              <a:t>-</a:t>
            </a:r>
            <a:r>
              <a:rPr sz="3600" spc="-50" dirty="0"/>
              <a:t> </a:t>
            </a:r>
            <a:r>
              <a:rPr sz="3600" spc="-125" dirty="0"/>
              <a:t>Take</a:t>
            </a:r>
            <a:r>
              <a:rPr sz="3600" spc="-60" dirty="0"/>
              <a:t> </a:t>
            </a:r>
            <a:r>
              <a:rPr sz="3600" spc="-35" dirty="0"/>
              <a:t>Home</a:t>
            </a:r>
            <a:r>
              <a:rPr sz="3600" spc="-70" dirty="0"/>
              <a:t> </a:t>
            </a:r>
            <a:r>
              <a:rPr sz="3600" spc="-45" dirty="0"/>
              <a:t>Points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637398"/>
            <a:ext cx="7731125" cy="297370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Low</a:t>
            </a:r>
            <a:r>
              <a:rPr sz="2800" spc="-20" dirty="0">
                <a:latin typeface="Calibri"/>
                <a:cs typeface="Calibri"/>
              </a:rPr>
              <a:t> cost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5" dirty="0">
                <a:latin typeface="Calibri"/>
                <a:cs typeface="Calibri"/>
              </a:rPr>
              <a:t>Easy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use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Good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(but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not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great)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sensitivity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CRC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Much </a:t>
            </a:r>
            <a:r>
              <a:rPr sz="2400" spc="-15" dirty="0">
                <a:latin typeface="Calibri"/>
                <a:cs typeface="Calibri"/>
              </a:rPr>
              <a:t>improved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if </a:t>
            </a:r>
            <a:r>
              <a:rPr sz="2400" spc="-10" dirty="0">
                <a:latin typeface="Calibri"/>
                <a:cs typeface="Calibri"/>
              </a:rPr>
              <a:t>decreased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hemoglobin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threshold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Colonoscopy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needed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test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positive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Only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9F2742"/>
                </a:solidFill>
                <a:latin typeface="Calibri"/>
                <a:cs typeface="Calibri"/>
              </a:rPr>
              <a:t>prevents</a:t>
            </a:r>
            <a:r>
              <a:rPr sz="2800" dirty="0">
                <a:solidFill>
                  <a:srgbClr val="9F274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when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results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colonoscopy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7"/>
    </mc:Choice>
    <mc:Fallback xmlns="">
      <p:transition spd="slow" advTm="1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1539" y="406400"/>
            <a:ext cx="5715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FIT-Fecal</a:t>
            </a:r>
            <a:r>
              <a:rPr sz="3600" spc="-65" dirty="0"/>
              <a:t> </a:t>
            </a:r>
            <a:r>
              <a:rPr sz="3600" spc="-30" dirty="0"/>
              <a:t>DNA</a:t>
            </a:r>
            <a:r>
              <a:rPr sz="3600" spc="-80" dirty="0"/>
              <a:t> </a:t>
            </a:r>
            <a:r>
              <a:rPr sz="3600" spc="-114" dirty="0"/>
              <a:t>Test</a:t>
            </a:r>
            <a:r>
              <a:rPr sz="3600" spc="-65" dirty="0"/>
              <a:t> </a:t>
            </a:r>
            <a:r>
              <a:rPr sz="3600" spc="-35" dirty="0"/>
              <a:t>(Cologuard</a:t>
            </a:r>
            <a:r>
              <a:rPr sz="3600" spc="-52" baseline="25462" dirty="0"/>
              <a:t>®)</a:t>
            </a:r>
            <a:endParaRPr sz="3600" baseline="25462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4783" y="2160343"/>
            <a:ext cx="3414283" cy="24599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75326" y="1248155"/>
            <a:ext cx="4749545" cy="40286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4"/>
    </mc:Choice>
    <mc:Fallback xmlns="">
      <p:transition spd="slow" advTm="2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2529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FIT-Fecal</a:t>
            </a:r>
            <a:r>
              <a:rPr sz="3600" spc="-140" dirty="0"/>
              <a:t> </a:t>
            </a:r>
            <a:r>
              <a:rPr sz="3600" spc="-40" dirty="0"/>
              <a:t>DNA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500708"/>
            <a:ext cx="6847205" cy="342137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Combination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5" dirty="0">
                <a:latin typeface="Calibri"/>
                <a:cs typeface="Calibri"/>
              </a:rPr>
              <a:t> FIT-fecal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DNA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5" dirty="0">
                <a:latin typeface="Calibri"/>
                <a:cs typeface="Calibri"/>
              </a:rPr>
              <a:t>Fecal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DNA</a:t>
            </a:r>
            <a:endParaRPr sz="24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0" dirty="0">
                <a:latin typeface="Calibri"/>
                <a:cs typeface="Calibri"/>
              </a:rPr>
              <a:t>Methylation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Markers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Intended </a:t>
            </a:r>
            <a:r>
              <a:rPr sz="2800" spc="-20" dirty="0">
                <a:latin typeface="Calibri"/>
                <a:cs typeface="Calibri"/>
              </a:rPr>
              <a:t>for: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25" dirty="0">
                <a:latin typeface="Calibri"/>
                <a:cs typeface="Calibri"/>
              </a:rPr>
              <a:t>Average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risk </a:t>
            </a:r>
            <a:r>
              <a:rPr sz="2400" spc="-10" dirty="0">
                <a:latin typeface="Calibri"/>
                <a:cs typeface="Calibri"/>
              </a:rPr>
              <a:t>colon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cancer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screening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(ages </a:t>
            </a:r>
            <a:r>
              <a:rPr sz="2400" dirty="0">
                <a:latin typeface="Calibri"/>
                <a:cs typeface="Calibri"/>
              </a:rPr>
              <a:t>50-85)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Cologuard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NOT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recommended</a:t>
            </a:r>
            <a:r>
              <a:rPr sz="2800" spc="-5" dirty="0">
                <a:latin typeface="Calibri"/>
                <a:cs typeface="Calibri"/>
              </a:rPr>
              <a:t> if: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Adenomas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prior</a:t>
            </a:r>
            <a:r>
              <a:rPr sz="2400" spc="-10" dirty="0">
                <a:latin typeface="Calibri"/>
                <a:cs typeface="Calibri"/>
              </a:rPr>
              <a:t> colonoscopies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5" dirty="0">
                <a:latin typeface="Calibri"/>
                <a:cs typeface="Calibri"/>
              </a:rPr>
              <a:t>Family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history</a:t>
            </a:r>
            <a:r>
              <a:rPr sz="2400" spc="-5" dirty="0">
                <a:latin typeface="Calibri"/>
                <a:cs typeface="Calibri"/>
              </a:rPr>
              <a:t> of </a:t>
            </a:r>
            <a:r>
              <a:rPr sz="2400" spc="-10" dirty="0">
                <a:latin typeface="Calibri"/>
                <a:cs typeface="Calibri"/>
              </a:rPr>
              <a:t>colon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cancer 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spc="-10" dirty="0">
                <a:latin typeface="Calibri"/>
                <a:cs typeface="Calibri"/>
              </a:rPr>
              <a:t> advanced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polyps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7"/>
    </mc:Choice>
    <mc:Fallback xmlns="">
      <p:transition spd="slow" advTm="4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2529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FIT-Fecal</a:t>
            </a:r>
            <a:r>
              <a:rPr sz="3600" spc="-140" dirty="0"/>
              <a:t> </a:t>
            </a:r>
            <a:r>
              <a:rPr sz="3600" spc="-40" dirty="0"/>
              <a:t>DNA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503883"/>
            <a:ext cx="5977890" cy="34734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If</a:t>
            </a:r>
            <a:r>
              <a:rPr sz="2800" spc="-15" dirty="0">
                <a:latin typeface="Calibri"/>
                <a:cs typeface="Calibri"/>
              </a:rPr>
              <a:t> FIT-fecal</a:t>
            </a:r>
            <a:r>
              <a:rPr sz="2800" spc="-5" dirty="0">
                <a:latin typeface="Calibri"/>
                <a:cs typeface="Calibri"/>
              </a:rPr>
              <a:t> DNA 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negative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(normal)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Needs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be </a:t>
            </a:r>
            <a:r>
              <a:rPr sz="2400" spc="-15" dirty="0">
                <a:latin typeface="Calibri"/>
                <a:cs typeface="Calibri"/>
              </a:rPr>
              <a:t>repeated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every</a:t>
            </a:r>
            <a:r>
              <a:rPr sz="2400" dirty="0">
                <a:latin typeface="Calibri"/>
                <a:cs typeface="Calibri"/>
              </a:rPr>
              <a:t> 3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years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Advantages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over </a:t>
            </a:r>
            <a:r>
              <a:rPr sz="2800" spc="-10" dirty="0">
                <a:latin typeface="Calibri"/>
                <a:cs typeface="Calibri"/>
              </a:rPr>
              <a:t>colonoscopy:</a:t>
            </a:r>
            <a:endParaRPr sz="28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Done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home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No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preparation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needed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No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days </a:t>
            </a:r>
            <a:r>
              <a:rPr sz="2400" spc="-10" dirty="0">
                <a:latin typeface="Calibri"/>
                <a:cs typeface="Calibri"/>
              </a:rPr>
              <a:t>off work</a:t>
            </a:r>
            <a:endParaRPr sz="24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latin typeface="Calibri"/>
                <a:cs typeface="Calibri"/>
              </a:rPr>
              <a:t>No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driver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needed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Colonoscopy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needed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test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positive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2"/>
    </mc:Choice>
    <mc:Fallback xmlns="">
      <p:transition spd="slow" advTm="1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5045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CRC</a:t>
            </a:r>
            <a:r>
              <a:rPr sz="3600" spc="-90" dirty="0"/>
              <a:t> </a:t>
            </a:r>
            <a:r>
              <a:rPr sz="3600" spc="-35" dirty="0"/>
              <a:t>Screening</a:t>
            </a:r>
            <a:r>
              <a:rPr sz="3600" spc="-90" dirty="0"/>
              <a:t> </a:t>
            </a:r>
            <a:r>
              <a:rPr sz="3600" spc="-35" dirty="0"/>
              <a:t>Comparisons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0" y="1346454"/>
            <a:ext cx="8229599" cy="35593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80494" y="4887642"/>
            <a:ext cx="7031355" cy="76200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75"/>
              </a:spcBef>
            </a:pPr>
            <a:r>
              <a:rPr sz="1600" b="0" spc="-10" dirty="0">
                <a:latin typeface="Calibri Light"/>
                <a:cs typeface="Calibri Light"/>
              </a:rPr>
              <a:t>Robertson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DJ,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Lee</a:t>
            </a:r>
            <a:r>
              <a:rPr sz="1600" b="0" spc="-5" dirty="0">
                <a:latin typeface="Calibri Light"/>
                <a:cs typeface="Calibri Light"/>
              </a:rPr>
              <a:t> JK,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Boland</a:t>
            </a:r>
            <a:r>
              <a:rPr sz="1600" b="0" spc="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CR,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et</a:t>
            </a:r>
            <a:r>
              <a:rPr sz="1600" b="0" dirty="0">
                <a:latin typeface="Calibri Light"/>
                <a:cs typeface="Calibri Light"/>
              </a:rPr>
              <a:t> al.</a:t>
            </a:r>
            <a:r>
              <a:rPr sz="1600" b="0" spc="-5" dirty="0">
                <a:latin typeface="Calibri Light"/>
                <a:cs typeface="Calibri Light"/>
              </a:rPr>
              <a:t> </a:t>
            </a:r>
            <a:r>
              <a:rPr sz="1600" b="0" i="1" spc="-10" dirty="0">
                <a:latin typeface="Calibri Light"/>
                <a:cs typeface="Calibri Light"/>
              </a:rPr>
              <a:t>Gastrointest</a:t>
            </a:r>
            <a:r>
              <a:rPr sz="1600" b="0" i="1" spc="-5" dirty="0">
                <a:latin typeface="Calibri Light"/>
                <a:cs typeface="Calibri Light"/>
              </a:rPr>
              <a:t> </a:t>
            </a:r>
            <a:r>
              <a:rPr sz="1600" b="0" i="1" spc="-10" dirty="0">
                <a:latin typeface="Calibri Light"/>
                <a:cs typeface="Calibri Light"/>
              </a:rPr>
              <a:t>Endosc</a:t>
            </a:r>
            <a:r>
              <a:rPr sz="1600" b="0" spc="-10" dirty="0">
                <a:latin typeface="Calibri Light"/>
                <a:cs typeface="Calibri Light"/>
              </a:rPr>
              <a:t>.</a:t>
            </a:r>
            <a:r>
              <a:rPr sz="1600" b="0" spc="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2017;85(1):2-21.e3.</a:t>
            </a:r>
            <a:endParaRPr sz="160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980"/>
              </a:spcBef>
            </a:pPr>
            <a:r>
              <a:rPr sz="1600" b="0" spc="-5" dirty="0">
                <a:latin typeface="Calibri Light"/>
                <a:cs typeface="Calibri Light"/>
              </a:rPr>
              <a:t>Imperiale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60" dirty="0">
                <a:latin typeface="Calibri Light"/>
                <a:cs typeface="Calibri Light"/>
              </a:rPr>
              <a:t>TF,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Ransohoff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60" dirty="0">
                <a:latin typeface="Calibri Light"/>
                <a:cs typeface="Calibri Light"/>
              </a:rPr>
              <a:t>DF,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Itzkowitz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SH,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et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al.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N</a:t>
            </a:r>
            <a:r>
              <a:rPr sz="1600" b="0" spc="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Engl</a:t>
            </a:r>
            <a:r>
              <a:rPr sz="1600" b="0" dirty="0">
                <a:latin typeface="Calibri Light"/>
                <a:cs typeface="Calibri Light"/>
              </a:rPr>
              <a:t> J Med.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2014;370(14):1287-1297.</a:t>
            </a:r>
            <a:endParaRPr sz="1600">
              <a:latin typeface="Calibri Light"/>
              <a:cs typeface="Calibr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94"/>
    </mc:Choice>
    <mc:Fallback xmlns="">
      <p:transition spd="slow" advTm="3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7239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FIT-Fecal</a:t>
            </a:r>
            <a:r>
              <a:rPr sz="3600" spc="-55" dirty="0"/>
              <a:t> </a:t>
            </a:r>
            <a:r>
              <a:rPr sz="3600" spc="-30" dirty="0"/>
              <a:t>DNA</a:t>
            </a:r>
            <a:r>
              <a:rPr sz="3600" spc="-75" dirty="0"/>
              <a:t> </a:t>
            </a:r>
            <a:r>
              <a:rPr sz="3600" spc="-30" dirty="0"/>
              <a:t>Misses</a:t>
            </a:r>
            <a:r>
              <a:rPr sz="3600" spc="-60" dirty="0"/>
              <a:t> </a:t>
            </a:r>
            <a:r>
              <a:rPr sz="3600" spc="-45" dirty="0"/>
              <a:t>Polyps</a:t>
            </a:r>
            <a:r>
              <a:rPr sz="3600" spc="-70" dirty="0"/>
              <a:t> </a:t>
            </a:r>
            <a:r>
              <a:rPr sz="3600" spc="-20" dirty="0"/>
              <a:t>and</a:t>
            </a:r>
            <a:r>
              <a:rPr sz="3600" spc="-60" dirty="0"/>
              <a:t> </a:t>
            </a:r>
            <a:r>
              <a:rPr sz="3600" spc="-30" dirty="0"/>
              <a:t>Cancer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034571" y="1299400"/>
            <a:ext cx="79641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More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30%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polyps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will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soon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become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70354" y="2081022"/>
            <a:ext cx="7680325" cy="2829560"/>
            <a:chOff x="2070354" y="2081022"/>
            <a:chExt cx="7680325" cy="282956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0354" y="2178584"/>
              <a:ext cx="7680197" cy="27317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2081022"/>
              <a:ext cx="169925" cy="24749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78964" y="5314758"/>
            <a:ext cx="701929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5" dirty="0">
                <a:latin typeface="Calibri Light"/>
                <a:cs typeface="Calibri Light"/>
              </a:rPr>
              <a:t>Imperiale </a:t>
            </a:r>
            <a:r>
              <a:rPr sz="1600" b="0" spc="-60" dirty="0">
                <a:latin typeface="Calibri Light"/>
                <a:cs typeface="Calibri Light"/>
              </a:rPr>
              <a:t>TF,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Ransohoff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60" dirty="0">
                <a:latin typeface="Calibri Light"/>
                <a:cs typeface="Calibri Light"/>
              </a:rPr>
              <a:t>DF,</a:t>
            </a:r>
            <a:r>
              <a:rPr sz="1600" b="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Itzkowitz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SH, et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al.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i="1" spc="-5" dirty="0">
                <a:latin typeface="Calibri Light"/>
                <a:cs typeface="Calibri Light"/>
              </a:rPr>
              <a:t>N</a:t>
            </a:r>
            <a:r>
              <a:rPr sz="1600" b="0" i="1" dirty="0">
                <a:latin typeface="Calibri Light"/>
                <a:cs typeface="Calibri Light"/>
              </a:rPr>
              <a:t> </a:t>
            </a:r>
            <a:r>
              <a:rPr sz="1600" b="0" i="1" spc="-10" dirty="0">
                <a:latin typeface="Calibri Light"/>
                <a:cs typeface="Calibri Light"/>
              </a:rPr>
              <a:t>Engl</a:t>
            </a:r>
            <a:r>
              <a:rPr sz="1600" b="0" i="1" spc="5" dirty="0">
                <a:latin typeface="Calibri Light"/>
                <a:cs typeface="Calibri Light"/>
              </a:rPr>
              <a:t> </a:t>
            </a:r>
            <a:r>
              <a:rPr sz="1600" b="0" i="1" spc="-5" dirty="0">
                <a:latin typeface="Calibri Light"/>
                <a:cs typeface="Calibri Light"/>
              </a:rPr>
              <a:t>J</a:t>
            </a:r>
            <a:r>
              <a:rPr sz="1600" b="0" i="1" dirty="0">
                <a:latin typeface="Calibri Light"/>
                <a:cs typeface="Calibri Light"/>
              </a:rPr>
              <a:t> </a:t>
            </a:r>
            <a:r>
              <a:rPr sz="1600" b="0" i="1" spc="-5" dirty="0">
                <a:latin typeface="Calibri Light"/>
                <a:cs typeface="Calibri Light"/>
              </a:rPr>
              <a:t>Med</a:t>
            </a:r>
            <a:r>
              <a:rPr sz="1600" b="0" spc="-5" dirty="0">
                <a:latin typeface="Calibri Light"/>
                <a:cs typeface="Calibri Light"/>
              </a:rPr>
              <a:t>. 2014;370(14):1287-1297</a:t>
            </a:r>
            <a:r>
              <a:rPr sz="1400" b="0" spc="-5" dirty="0">
                <a:latin typeface="Calibri Light"/>
                <a:cs typeface="Calibri Light"/>
              </a:rPr>
              <a:t>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4"/>
    </mc:Choice>
    <mc:Fallback xmlns="">
      <p:transition spd="slow" advTm="1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62755" y="295656"/>
            <a:ext cx="4022597" cy="56959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82729" y="5301485"/>
            <a:ext cx="208597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100" b="0" spc="-5" dirty="0">
                <a:latin typeface="Calibri Light"/>
                <a:cs typeface="Calibri Light"/>
              </a:rPr>
              <a:t>Rex, </a:t>
            </a:r>
            <a:r>
              <a:rPr sz="1100" b="0" spc="-10" dirty="0">
                <a:latin typeface="Calibri Light"/>
                <a:cs typeface="Calibri Light"/>
              </a:rPr>
              <a:t>D. PRACTICAL ADVICE </a:t>
            </a:r>
            <a:r>
              <a:rPr sz="1100" b="0" spc="-5" dirty="0">
                <a:latin typeface="Calibri Light"/>
                <a:cs typeface="Calibri Light"/>
              </a:rPr>
              <a:t>FOR </a:t>
            </a:r>
            <a:r>
              <a:rPr sz="1100" b="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COLORECTAL</a:t>
            </a:r>
            <a:r>
              <a:rPr sz="1100" b="0" spc="-4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CANCER</a:t>
            </a:r>
            <a:r>
              <a:rPr sz="1100" b="0" spc="-45" dirty="0">
                <a:latin typeface="Calibri Light"/>
                <a:cs typeface="Calibri Light"/>
              </a:rPr>
              <a:t> </a:t>
            </a:r>
            <a:r>
              <a:rPr sz="1100" b="0" spc="-15" dirty="0">
                <a:latin typeface="Calibri Light"/>
                <a:cs typeface="Calibri Light"/>
              </a:rPr>
              <a:t>SCREENING.</a:t>
            </a:r>
            <a:r>
              <a:rPr sz="1100" b="0" spc="-3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GI</a:t>
            </a:r>
            <a:endParaRPr sz="1100">
              <a:latin typeface="Calibri Light"/>
              <a:cs typeface="Calibri Light"/>
            </a:endParaRPr>
          </a:p>
          <a:p>
            <a:pPr marL="1270" algn="ctr">
              <a:lnSpc>
                <a:spcPct val="100000"/>
              </a:lnSpc>
            </a:pPr>
            <a:r>
              <a:rPr sz="1100" b="0" spc="-5" dirty="0">
                <a:latin typeface="Calibri Light"/>
                <a:cs typeface="Calibri Light"/>
              </a:rPr>
              <a:t>&amp;</a:t>
            </a:r>
            <a:r>
              <a:rPr sz="1100" b="0" spc="-15" dirty="0">
                <a:latin typeface="Calibri Light"/>
                <a:cs typeface="Calibri Light"/>
              </a:rPr>
              <a:t> Hepatology</a:t>
            </a:r>
            <a:r>
              <a:rPr sz="1100" b="0" spc="-3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News</a:t>
            </a:r>
            <a:r>
              <a:rPr sz="1100" b="0" spc="-3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2019</a:t>
            </a:r>
            <a:endParaRPr sz="1100">
              <a:latin typeface="Calibri Light"/>
              <a:cs typeface="Calibri Ligh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1"/>
    </mc:Choice>
    <mc:Fallback xmlns="">
      <p:transition spd="slow" advTm="1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5823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FIT-Fecal</a:t>
            </a:r>
            <a:r>
              <a:rPr sz="3600" spc="-65" dirty="0"/>
              <a:t> </a:t>
            </a:r>
            <a:r>
              <a:rPr sz="3600" spc="-30" dirty="0"/>
              <a:t>DNA</a:t>
            </a:r>
            <a:r>
              <a:rPr sz="3600" spc="-75" dirty="0"/>
              <a:t> </a:t>
            </a:r>
            <a:r>
              <a:rPr sz="3600" spc="-125" dirty="0"/>
              <a:t>Take</a:t>
            </a:r>
            <a:r>
              <a:rPr sz="3600" spc="-70" dirty="0"/>
              <a:t> </a:t>
            </a:r>
            <a:r>
              <a:rPr sz="3600" spc="-35" dirty="0"/>
              <a:t>Home</a:t>
            </a:r>
            <a:r>
              <a:rPr sz="3600" spc="-70" dirty="0"/>
              <a:t> </a:t>
            </a:r>
            <a:r>
              <a:rPr sz="3600" spc="-45" dirty="0"/>
              <a:t>Points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513573"/>
            <a:ext cx="8318500" cy="29654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Easier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colonoscopy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Misses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13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cancers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Misses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&gt;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30%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polyps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will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become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Misses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almost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60%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polyps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could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turn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into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240665" marR="335915" indent="-228600">
              <a:lnSpc>
                <a:spcPts val="3020"/>
              </a:lnSpc>
              <a:spcBef>
                <a:spcPts val="10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Only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9F2742"/>
                </a:solidFill>
                <a:latin typeface="Calibri"/>
                <a:cs typeface="Calibri"/>
              </a:rPr>
              <a:t>prevents</a:t>
            </a:r>
            <a:r>
              <a:rPr sz="2800" dirty="0">
                <a:solidFill>
                  <a:srgbClr val="9F274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9F2742"/>
                </a:solidFill>
                <a:latin typeface="Calibri"/>
                <a:cs typeface="Calibri"/>
              </a:rPr>
              <a:t>if</a:t>
            </a:r>
            <a:r>
              <a:rPr sz="2800" spc="-10" dirty="0">
                <a:solidFill>
                  <a:srgbClr val="9F2742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it</a:t>
            </a:r>
            <a:r>
              <a:rPr sz="2800" spc="-10" dirty="0">
                <a:latin typeface="Calibri"/>
                <a:cs typeface="Calibri"/>
              </a:rPr>
              <a:t> results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colonoscopy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polyp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removal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5401" y="5247003"/>
            <a:ext cx="61448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0" spc="-5" dirty="0">
                <a:latin typeface="Calibri Light"/>
                <a:cs typeface="Calibri Light"/>
              </a:rPr>
              <a:t>Imperiale</a:t>
            </a:r>
            <a:r>
              <a:rPr sz="1400" b="0" spc="15" dirty="0">
                <a:latin typeface="Calibri Light"/>
                <a:cs typeface="Calibri Light"/>
              </a:rPr>
              <a:t> </a:t>
            </a:r>
            <a:r>
              <a:rPr sz="1400" b="0" spc="-55" dirty="0">
                <a:latin typeface="Calibri Light"/>
                <a:cs typeface="Calibri Light"/>
              </a:rPr>
              <a:t>TF,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Ransohoff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55" dirty="0">
                <a:latin typeface="Calibri Light"/>
                <a:cs typeface="Calibri Light"/>
              </a:rPr>
              <a:t>DF,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Itzkowitz </a:t>
            </a:r>
            <a:r>
              <a:rPr sz="1400" b="0" spc="-5" dirty="0">
                <a:latin typeface="Calibri Light"/>
                <a:cs typeface="Calibri Light"/>
              </a:rPr>
              <a:t>SH,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et</a:t>
            </a:r>
            <a:r>
              <a:rPr sz="1400" b="0" spc="-5" dirty="0">
                <a:latin typeface="Calibri Light"/>
                <a:cs typeface="Calibri Light"/>
              </a:rPr>
              <a:t> al.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i="1" spc="-5" dirty="0">
                <a:latin typeface="Calibri Light"/>
                <a:cs typeface="Calibri Light"/>
              </a:rPr>
              <a:t>N </a:t>
            </a:r>
            <a:r>
              <a:rPr sz="1400" b="0" i="1" spc="-10" dirty="0">
                <a:latin typeface="Calibri Light"/>
                <a:cs typeface="Calibri Light"/>
              </a:rPr>
              <a:t>Engl</a:t>
            </a:r>
            <a:r>
              <a:rPr sz="1400" b="0" i="1" spc="10" dirty="0">
                <a:latin typeface="Calibri Light"/>
                <a:cs typeface="Calibri Light"/>
              </a:rPr>
              <a:t> </a:t>
            </a:r>
            <a:r>
              <a:rPr sz="1400" b="0" i="1" spc="-5" dirty="0">
                <a:latin typeface="Calibri Light"/>
                <a:cs typeface="Calibri Light"/>
              </a:rPr>
              <a:t>J</a:t>
            </a:r>
            <a:r>
              <a:rPr sz="1400" b="0" i="1" dirty="0">
                <a:latin typeface="Calibri Light"/>
                <a:cs typeface="Calibri Light"/>
              </a:rPr>
              <a:t> </a:t>
            </a:r>
            <a:r>
              <a:rPr sz="1400" b="0" i="1" spc="-5" dirty="0">
                <a:latin typeface="Calibri Light"/>
                <a:cs typeface="Calibri Light"/>
              </a:rPr>
              <a:t>Med</a:t>
            </a:r>
            <a:r>
              <a:rPr sz="1400" b="0" spc="-5" dirty="0">
                <a:latin typeface="Calibri Light"/>
                <a:cs typeface="Calibri Light"/>
              </a:rPr>
              <a:t>.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2014;370(14):1287-1297.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"/>
    </mc:Choice>
    <mc:Fallback xmlns="">
      <p:transition spd="slow" advTm="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5823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/>
              <a:t>FIT-Fecal</a:t>
            </a:r>
            <a:r>
              <a:rPr sz="3600" spc="-65" dirty="0"/>
              <a:t> </a:t>
            </a:r>
            <a:r>
              <a:rPr sz="3600" spc="-30" dirty="0"/>
              <a:t>DNA</a:t>
            </a:r>
            <a:r>
              <a:rPr sz="3600" spc="-75" dirty="0"/>
              <a:t> </a:t>
            </a:r>
            <a:r>
              <a:rPr sz="3600" spc="-125" dirty="0"/>
              <a:t>Take</a:t>
            </a:r>
            <a:r>
              <a:rPr sz="3600" spc="-70" dirty="0"/>
              <a:t> </a:t>
            </a:r>
            <a:r>
              <a:rPr sz="3600" spc="-35" dirty="0"/>
              <a:t>Home</a:t>
            </a:r>
            <a:r>
              <a:rPr sz="3600" spc="-70" dirty="0"/>
              <a:t> </a:t>
            </a:r>
            <a:r>
              <a:rPr sz="3600" spc="-45" dirty="0"/>
              <a:t>Points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513573"/>
            <a:ext cx="8318500" cy="29654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Easier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colonoscopy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Misses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dirty="0">
                <a:latin typeface="Calibri"/>
                <a:cs typeface="Calibri"/>
              </a:rPr>
              <a:t>13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cancers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Misses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&gt;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30%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polyps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will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become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Misses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almost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60%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polyps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could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turn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into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endParaRPr sz="2800">
              <a:latin typeface="Calibri"/>
              <a:cs typeface="Calibri"/>
            </a:endParaRPr>
          </a:p>
          <a:p>
            <a:pPr marL="240665" marR="294005" indent="-228600">
              <a:lnSpc>
                <a:spcPts val="3020"/>
              </a:lnSpc>
              <a:spcBef>
                <a:spcPts val="10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Only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9F2742"/>
                </a:solidFill>
                <a:latin typeface="Calibri"/>
                <a:cs typeface="Calibri"/>
              </a:rPr>
              <a:t>prevents </a:t>
            </a:r>
            <a:r>
              <a:rPr sz="2800" spc="-10" dirty="0">
                <a:latin typeface="Calibri"/>
                <a:cs typeface="Calibri"/>
              </a:rPr>
              <a:t>colon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cancer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9F2742"/>
                </a:solidFill>
                <a:latin typeface="Calibri"/>
                <a:cs typeface="Calibri"/>
              </a:rPr>
              <a:t>if </a:t>
            </a:r>
            <a:r>
              <a:rPr sz="2800" spc="-5" dirty="0">
                <a:latin typeface="Calibri"/>
                <a:cs typeface="Calibri"/>
              </a:rPr>
              <a:t>it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results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colonoscopy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polyp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removal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59311" y="5235891"/>
            <a:ext cx="61448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0" spc="-5" dirty="0">
                <a:latin typeface="Calibri Light"/>
                <a:cs typeface="Calibri Light"/>
              </a:rPr>
              <a:t>Imperiale</a:t>
            </a:r>
            <a:r>
              <a:rPr sz="1400" b="0" spc="15" dirty="0">
                <a:latin typeface="Calibri Light"/>
                <a:cs typeface="Calibri Light"/>
              </a:rPr>
              <a:t> </a:t>
            </a:r>
            <a:r>
              <a:rPr sz="1400" b="0" spc="-55" dirty="0">
                <a:latin typeface="Calibri Light"/>
                <a:cs typeface="Calibri Light"/>
              </a:rPr>
              <a:t>TF,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Ransohoff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55" dirty="0">
                <a:latin typeface="Calibri Light"/>
                <a:cs typeface="Calibri Light"/>
              </a:rPr>
              <a:t>DF,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Itzkowitz </a:t>
            </a:r>
            <a:r>
              <a:rPr sz="1400" b="0" spc="-5" dirty="0">
                <a:latin typeface="Calibri Light"/>
                <a:cs typeface="Calibri Light"/>
              </a:rPr>
              <a:t>SH,</a:t>
            </a:r>
            <a:r>
              <a:rPr sz="1400" b="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et</a:t>
            </a:r>
            <a:r>
              <a:rPr sz="1400" b="0" spc="-5" dirty="0">
                <a:latin typeface="Calibri Light"/>
                <a:cs typeface="Calibri Light"/>
              </a:rPr>
              <a:t> al.</a:t>
            </a:r>
            <a:r>
              <a:rPr sz="1400" b="0" spc="5" dirty="0">
                <a:latin typeface="Calibri Light"/>
                <a:cs typeface="Calibri Light"/>
              </a:rPr>
              <a:t> </a:t>
            </a:r>
            <a:r>
              <a:rPr sz="1400" b="0" i="1" spc="-5" dirty="0">
                <a:latin typeface="Calibri Light"/>
                <a:cs typeface="Calibri Light"/>
              </a:rPr>
              <a:t>N </a:t>
            </a:r>
            <a:r>
              <a:rPr sz="1400" b="0" i="1" spc="-10" dirty="0">
                <a:latin typeface="Calibri Light"/>
                <a:cs typeface="Calibri Light"/>
              </a:rPr>
              <a:t>Engl</a:t>
            </a:r>
            <a:r>
              <a:rPr sz="1400" b="0" i="1" spc="10" dirty="0">
                <a:latin typeface="Calibri Light"/>
                <a:cs typeface="Calibri Light"/>
              </a:rPr>
              <a:t> </a:t>
            </a:r>
            <a:r>
              <a:rPr sz="1400" b="0" i="1" spc="-5" dirty="0">
                <a:latin typeface="Calibri Light"/>
                <a:cs typeface="Calibri Light"/>
              </a:rPr>
              <a:t>J</a:t>
            </a:r>
            <a:r>
              <a:rPr sz="1400" b="0" i="1" dirty="0">
                <a:latin typeface="Calibri Light"/>
                <a:cs typeface="Calibri Light"/>
              </a:rPr>
              <a:t> </a:t>
            </a:r>
            <a:r>
              <a:rPr sz="1400" b="0" i="1" spc="-5" dirty="0">
                <a:latin typeface="Calibri Light"/>
                <a:cs typeface="Calibri Light"/>
              </a:rPr>
              <a:t>Med</a:t>
            </a:r>
            <a:r>
              <a:rPr sz="1400" b="0" spc="-5" dirty="0">
                <a:latin typeface="Calibri Light"/>
                <a:cs typeface="Calibri Light"/>
              </a:rPr>
              <a:t>.</a:t>
            </a:r>
            <a:r>
              <a:rPr sz="1400" b="0" spc="1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2014;370(14):1287-1297.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"/>
    </mc:Choice>
    <mc:Fallback xmlns="">
      <p:transition spd="slow" advTm="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7343" y="4577904"/>
            <a:ext cx="7987030" cy="991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84020" marR="5080" indent="-1671955">
              <a:lnSpc>
                <a:spcPct val="100000"/>
              </a:lnSpc>
              <a:spcBef>
                <a:spcPts val="95"/>
              </a:spcBef>
            </a:pPr>
            <a:r>
              <a:rPr sz="2000" b="0" spc="-15" dirty="0">
                <a:latin typeface="Calibri Light"/>
                <a:cs typeface="Calibri Light"/>
              </a:rPr>
              <a:t>Fewer</a:t>
            </a:r>
            <a:r>
              <a:rPr sz="2000" b="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than</a:t>
            </a:r>
            <a:r>
              <a:rPr sz="2000" b="0" spc="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10% of all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adenomas</a:t>
            </a:r>
            <a:r>
              <a:rPr sz="2000" b="0" spc="-10" dirty="0">
                <a:latin typeface="Calibri Light"/>
                <a:cs typeface="Calibri Light"/>
              </a:rPr>
              <a:t> become</a:t>
            </a:r>
            <a:r>
              <a:rPr sz="2000" b="0" spc="-5" dirty="0">
                <a:latin typeface="Calibri Light"/>
                <a:cs typeface="Calibri Light"/>
              </a:rPr>
              <a:t> </a:t>
            </a:r>
            <a:r>
              <a:rPr sz="2000" b="0" spc="-10" dirty="0">
                <a:latin typeface="Calibri Light"/>
                <a:cs typeface="Calibri Light"/>
              </a:rPr>
              <a:t>cancerous.</a:t>
            </a:r>
            <a:r>
              <a:rPr sz="2000" b="0" spc="-15" dirty="0">
                <a:latin typeface="Calibri Light"/>
                <a:cs typeface="Calibri Light"/>
              </a:rPr>
              <a:t> </a:t>
            </a:r>
            <a:r>
              <a:rPr sz="2000" b="0" spc="-35" dirty="0">
                <a:latin typeface="Calibri Light"/>
                <a:cs typeface="Calibri Light"/>
              </a:rPr>
              <a:t>However,</a:t>
            </a:r>
            <a:r>
              <a:rPr sz="2000" b="0" spc="-20" dirty="0">
                <a:latin typeface="Calibri Light"/>
                <a:cs typeface="Calibri Light"/>
              </a:rPr>
              <a:t> </a:t>
            </a:r>
            <a:r>
              <a:rPr sz="2000" b="0" spc="-15" dirty="0">
                <a:latin typeface="Calibri Light"/>
                <a:cs typeface="Calibri Light"/>
              </a:rPr>
              <a:t>more</a:t>
            </a:r>
            <a:r>
              <a:rPr sz="2000" b="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than</a:t>
            </a:r>
            <a:r>
              <a:rPr sz="2000" b="0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95% </a:t>
            </a:r>
            <a:r>
              <a:rPr sz="2000" b="0" spc="-434" dirty="0">
                <a:latin typeface="Calibri Light"/>
                <a:cs typeface="Calibri Light"/>
              </a:rPr>
              <a:t> </a:t>
            </a:r>
            <a:r>
              <a:rPr sz="2000" b="0" spc="-5" dirty="0">
                <a:latin typeface="Calibri Light"/>
                <a:cs typeface="Calibri Light"/>
              </a:rPr>
              <a:t>of</a:t>
            </a:r>
            <a:r>
              <a:rPr sz="2000" b="0" spc="-10" dirty="0">
                <a:latin typeface="Calibri Light"/>
                <a:cs typeface="Calibri Light"/>
              </a:rPr>
              <a:t> </a:t>
            </a:r>
            <a:r>
              <a:rPr sz="2000" b="0" spc="-15" dirty="0">
                <a:latin typeface="Calibri Light"/>
                <a:cs typeface="Calibri Light"/>
              </a:rPr>
              <a:t>colorectal</a:t>
            </a:r>
            <a:r>
              <a:rPr sz="2000" b="0" spc="-20" dirty="0">
                <a:latin typeface="Calibri Light"/>
                <a:cs typeface="Calibri Light"/>
              </a:rPr>
              <a:t> </a:t>
            </a:r>
            <a:r>
              <a:rPr sz="2000" b="0" spc="-15" dirty="0">
                <a:latin typeface="Calibri Light"/>
                <a:cs typeface="Calibri Light"/>
              </a:rPr>
              <a:t>cancers </a:t>
            </a:r>
            <a:r>
              <a:rPr sz="2000" b="0" spc="-10" dirty="0">
                <a:latin typeface="Calibri Light"/>
                <a:cs typeface="Calibri Light"/>
              </a:rPr>
              <a:t>develop</a:t>
            </a:r>
            <a:r>
              <a:rPr sz="2000" b="0" spc="-25" dirty="0">
                <a:latin typeface="Calibri Light"/>
                <a:cs typeface="Calibri Light"/>
              </a:rPr>
              <a:t> </a:t>
            </a:r>
            <a:r>
              <a:rPr sz="2000" b="0" spc="-15" dirty="0">
                <a:latin typeface="Calibri Light"/>
                <a:cs typeface="Calibri Light"/>
              </a:rPr>
              <a:t>from</a:t>
            </a:r>
            <a:r>
              <a:rPr sz="2000" b="0" spc="-5" dirty="0">
                <a:latin typeface="Calibri Light"/>
                <a:cs typeface="Calibri Light"/>
              </a:rPr>
              <a:t> adenomas</a:t>
            </a:r>
            <a:endParaRPr sz="2000">
              <a:latin typeface="Calibri Light"/>
              <a:cs typeface="Calibri Light"/>
            </a:endParaRPr>
          </a:p>
          <a:p>
            <a:pPr marR="459105" algn="ctr">
              <a:lnSpc>
                <a:spcPct val="100000"/>
              </a:lnSpc>
              <a:spcBef>
                <a:spcPts val="1125"/>
              </a:spcBef>
            </a:pPr>
            <a:r>
              <a:rPr sz="1400" b="0" spc="-5" dirty="0">
                <a:latin typeface="Calibri Light"/>
                <a:cs typeface="Calibri Light"/>
              </a:rPr>
              <a:t>Johns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Hopkins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Online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0" y="1501839"/>
            <a:ext cx="7680197" cy="269906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6939" y="320478"/>
            <a:ext cx="8321675" cy="122428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3600" spc="-55" dirty="0"/>
              <a:t>Why</a:t>
            </a:r>
            <a:r>
              <a:rPr sz="3600" spc="-60" dirty="0"/>
              <a:t> </a:t>
            </a:r>
            <a:r>
              <a:rPr sz="3600" spc="-5" dirty="0"/>
              <a:t>is</a:t>
            </a:r>
            <a:r>
              <a:rPr sz="3600" spc="-55" dirty="0"/>
              <a:t> </a:t>
            </a:r>
            <a:r>
              <a:rPr sz="3600" spc="-40" dirty="0"/>
              <a:t>CRC</a:t>
            </a:r>
            <a:r>
              <a:rPr sz="3600" spc="-70" dirty="0"/>
              <a:t> </a:t>
            </a:r>
            <a:r>
              <a:rPr sz="3600" spc="-40" dirty="0"/>
              <a:t>Easier</a:t>
            </a:r>
            <a:r>
              <a:rPr sz="3600" spc="-65" dirty="0"/>
              <a:t> </a:t>
            </a:r>
            <a:r>
              <a:rPr sz="3600" spc="-25" dirty="0"/>
              <a:t>to</a:t>
            </a:r>
            <a:r>
              <a:rPr sz="3600" spc="-65" dirty="0"/>
              <a:t> </a:t>
            </a:r>
            <a:r>
              <a:rPr sz="3600" spc="-35" dirty="0"/>
              <a:t>Screen</a:t>
            </a:r>
            <a:r>
              <a:rPr sz="3600" spc="-75" dirty="0"/>
              <a:t> </a:t>
            </a:r>
            <a:r>
              <a:rPr sz="3600" spc="-20" dirty="0"/>
              <a:t>and</a:t>
            </a:r>
            <a:r>
              <a:rPr sz="3600" spc="-60" dirty="0"/>
              <a:t> </a:t>
            </a:r>
            <a:r>
              <a:rPr sz="3600" spc="-50" dirty="0"/>
              <a:t>Prevent?</a:t>
            </a:r>
            <a:endParaRPr sz="3600"/>
          </a:p>
          <a:p>
            <a:pPr marL="2106930">
              <a:lnSpc>
                <a:spcPct val="100000"/>
              </a:lnSpc>
              <a:spcBef>
                <a:spcPts val="600"/>
              </a:spcBef>
            </a:pPr>
            <a:r>
              <a:rPr sz="3200" b="0" spc="-5" dirty="0">
                <a:solidFill>
                  <a:srgbClr val="000000"/>
                </a:solidFill>
                <a:latin typeface="Arial"/>
                <a:cs typeface="Arial"/>
              </a:rPr>
              <a:t>Adenoma</a:t>
            </a:r>
            <a:r>
              <a:rPr sz="3200" b="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32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000000"/>
                </a:solidFill>
                <a:latin typeface="Arial"/>
                <a:cs typeface="Arial"/>
              </a:rPr>
              <a:t>Carcinoma</a:t>
            </a:r>
            <a:r>
              <a:rPr sz="32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0" spc="-5" dirty="0">
                <a:solidFill>
                  <a:srgbClr val="000000"/>
                </a:solidFill>
                <a:latin typeface="Arial"/>
                <a:cs typeface="Arial"/>
              </a:rPr>
              <a:t>Sequence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7"/>
    </mc:Choice>
    <mc:Fallback xmlns="">
      <p:transition spd="slow" advTm="2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220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10" dirty="0"/>
              <a:t>T</a:t>
            </a:r>
            <a:r>
              <a:rPr sz="3600" spc="-30" dirty="0"/>
              <a:t>a</a:t>
            </a:r>
            <a:r>
              <a:rPr sz="3600" spc="-150" dirty="0"/>
              <a:t>k</a:t>
            </a:r>
            <a:r>
              <a:rPr sz="3600" dirty="0"/>
              <a:t>e</a:t>
            </a:r>
            <a:r>
              <a:rPr sz="3600" spc="-50" dirty="0"/>
              <a:t> </a:t>
            </a:r>
            <a:r>
              <a:rPr sz="3600" spc="-35" dirty="0"/>
              <a:t>H</a:t>
            </a:r>
            <a:r>
              <a:rPr sz="3600" spc="-40" dirty="0"/>
              <a:t>o</a:t>
            </a:r>
            <a:r>
              <a:rPr sz="3600" spc="-60" dirty="0"/>
              <a:t>m</a:t>
            </a:r>
            <a:r>
              <a:rPr sz="3600" dirty="0"/>
              <a:t>e</a:t>
            </a:r>
            <a:r>
              <a:rPr sz="3600" spc="-60" dirty="0"/>
              <a:t> </a:t>
            </a:r>
            <a:r>
              <a:rPr sz="3600" spc="-110" dirty="0"/>
              <a:t>P</a:t>
            </a:r>
            <a:r>
              <a:rPr sz="3600" spc="-30" dirty="0"/>
              <a:t>o</a:t>
            </a:r>
            <a:r>
              <a:rPr sz="3600" spc="-15" dirty="0"/>
              <a:t>i</a:t>
            </a:r>
            <a:r>
              <a:rPr sz="3600" spc="-75" dirty="0"/>
              <a:t>n</a:t>
            </a:r>
            <a:r>
              <a:rPr sz="3600" spc="-20" dirty="0"/>
              <a:t>t</a:t>
            </a:r>
            <a:r>
              <a:rPr sz="3600" dirty="0"/>
              <a:t>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557781"/>
            <a:ext cx="8600440" cy="271843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Colon</a:t>
            </a:r>
            <a:r>
              <a:rPr sz="3000" spc="-10" dirty="0">
                <a:latin typeface="Calibri"/>
                <a:cs typeface="Calibri"/>
              </a:rPr>
              <a:t> cancer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is</a:t>
            </a:r>
            <a:r>
              <a:rPr sz="3000" spc="-10" dirty="0">
                <a:latin typeface="Calibri"/>
                <a:cs typeface="Calibri"/>
              </a:rPr>
              <a:t> common</a:t>
            </a:r>
            <a:r>
              <a:rPr sz="3000" dirty="0">
                <a:latin typeface="Calibri"/>
                <a:cs typeface="Calibri"/>
              </a:rPr>
              <a:t> and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deadly</a:t>
            </a:r>
            <a:endParaRPr sz="3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Colon</a:t>
            </a:r>
            <a:r>
              <a:rPr sz="3000" spc="-10" dirty="0">
                <a:latin typeface="Calibri"/>
                <a:cs typeface="Calibri"/>
              </a:rPr>
              <a:t> cancer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rates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are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rising </a:t>
            </a:r>
            <a:r>
              <a:rPr sz="3000" spc="-25" dirty="0">
                <a:latin typeface="Calibri"/>
                <a:cs typeface="Calibri"/>
              </a:rPr>
              <a:t>for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younger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patients</a:t>
            </a:r>
            <a:endParaRPr sz="3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Colon</a:t>
            </a:r>
            <a:r>
              <a:rPr sz="3000" spc="-10" dirty="0">
                <a:latin typeface="Calibri"/>
                <a:cs typeface="Calibri"/>
              </a:rPr>
              <a:t> cancer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and</a:t>
            </a:r>
            <a:r>
              <a:rPr sz="3000" spc="-10" dirty="0">
                <a:latin typeface="Calibri"/>
                <a:cs typeface="Calibri"/>
              </a:rPr>
              <a:t> death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is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nearly</a:t>
            </a:r>
            <a:r>
              <a:rPr sz="3000" spc="-15" dirty="0">
                <a:latin typeface="Calibri"/>
                <a:cs typeface="Calibri"/>
              </a:rPr>
              <a:t> entirely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b="1" spc="-15" dirty="0">
                <a:solidFill>
                  <a:srgbClr val="9F2742"/>
                </a:solidFill>
                <a:latin typeface="Calibri"/>
                <a:cs typeface="Calibri"/>
              </a:rPr>
              <a:t>preventable</a:t>
            </a:r>
            <a:endParaRPr sz="3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latin typeface="Calibri"/>
                <a:cs typeface="Calibri"/>
              </a:rPr>
              <a:t>But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50%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of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eligible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patients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are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not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screened</a:t>
            </a:r>
            <a:endParaRPr sz="3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3000" spc="-5" dirty="0">
                <a:latin typeface="Calibri"/>
                <a:cs typeface="Calibri"/>
              </a:rPr>
              <a:t>ANY SCREENING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IS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5" dirty="0">
                <a:latin typeface="Calibri"/>
                <a:cs typeface="Calibri"/>
              </a:rPr>
              <a:t>BETTER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THAN</a:t>
            </a:r>
            <a:r>
              <a:rPr sz="3000" dirty="0">
                <a:latin typeface="Calibri"/>
                <a:cs typeface="Calibri"/>
              </a:rPr>
              <a:t> NO</a:t>
            </a:r>
            <a:r>
              <a:rPr sz="3000" spc="-5" dirty="0">
                <a:latin typeface="Calibri"/>
                <a:cs typeface="Calibri"/>
              </a:rPr>
              <a:t> SCREENING…but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220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10" dirty="0"/>
              <a:t>T</a:t>
            </a:r>
            <a:r>
              <a:rPr sz="3600" spc="-30" dirty="0"/>
              <a:t>a</a:t>
            </a:r>
            <a:r>
              <a:rPr sz="3600" spc="-150" dirty="0"/>
              <a:t>k</a:t>
            </a:r>
            <a:r>
              <a:rPr sz="3600" dirty="0"/>
              <a:t>e</a:t>
            </a:r>
            <a:r>
              <a:rPr sz="3600" spc="-50" dirty="0"/>
              <a:t> </a:t>
            </a:r>
            <a:r>
              <a:rPr sz="3600" spc="-35" dirty="0"/>
              <a:t>H</a:t>
            </a:r>
            <a:r>
              <a:rPr sz="3600" spc="-40" dirty="0"/>
              <a:t>o</a:t>
            </a:r>
            <a:r>
              <a:rPr sz="3600" spc="-60" dirty="0"/>
              <a:t>m</a:t>
            </a:r>
            <a:r>
              <a:rPr sz="3600" dirty="0"/>
              <a:t>e</a:t>
            </a:r>
            <a:r>
              <a:rPr sz="3600" spc="-60" dirty="0"/>
              <a:t> </a:t>
            </a:r>
            <a:r>
              <a:rPr sz="3600" spc="-110" dirty="0"/>
              <a:t>P</a:t>
            </a:r>
            <a:r>
              <a:rPr sz="3600" spc="-30" dirty="0"/>
              <a:t>o</a:t>
            </a:r>
            <a:r>
              <a:rPr sz="3600" spc="-15" dirty="0"/>
              <a:t>i</a:t>
            </a:r>
            <a:r>
              <a:rPr sz="3600" spc="-75" dirty="0"/>
              <a:t>n</a:t>
            </a:r>
            <a:r>
              <a:rPr sz="3600" spc="-20" dirty="0"/>
              <a:t>t</a:t>
            </a:r>
            <a:r>
              <a:rPr sz="3600" dirty="0"/>
              <a:t>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916939" y="1233966"/>
            <a:ext cx="9836150" cy="437578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10" dirty="0">
                <a:latin typeface="Calibri"/>
                <a:cs typeface="Calibri"/>
              </a:rPr>
              <a:t>Colonoscopy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remains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only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test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that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9F2742"/>
                </a:solidFill>
                <a:latin typeface="Calibri"/>
                <a:cs typeface="Calibri"/>
              </a:rPr>
              <a:t>prevents</a:t>
            </a:r>
            <a:r>
              <a:rPr sz="2600" b="1" spc="25" dirty="0">
                <a:solidFill>
                  <a:srgbClr val="9F2742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cancer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entire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colon.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10" dirty="0">
                <a:latin typeface="Calibri"/>
                <a:cs typeface="Calibri"/>
              </a:rPr>
              <a:t>Start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at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age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50</a:t>
            </a:r>
            <a:endParaRPr sz="22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5" dirty="0">
                <a:latin typeface="Calibri"/>
                <a:cs typeface="Calibri"/>
              </a:rPr>
              <a:t>African </a:t>
            </a:r>
            <a:r>
              <a:rPr sz="2200" spc="-10" dirty="0">
                <a:latin typeface="Calibri"/>
                <a:cs typeface="Calibri"/>
              </a:rPr>
              <a:t>Americans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- </a:t>
            </a:r>
            <a:r>
              <a:rPr sz="2200" spc="-5" dirty="0">
                <a:latin typeface="Calibri"/>
                <a:cs typeface="Calibri"/>
              </a:rPr>
              <a:t>begin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at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age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45</a:t>
            </a:r>
            <a:endParaRPr sz="22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3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15" dirty="0">
                <a:latin typeface="Calibri"/>
                <a:cs typeface="Calibri"/>
              </a:rPr>
              <a:t>Family </a:t>
            </a:r>
            <a:r>
              <a:rPr sz="2200" spc="-10" dirty="0">
                <a:latin typeface="Calibri"/>
                <a:cs typeface="Calibri"/>
              </a:rPr>
              <a:t>history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 </a:t>
            </a:r>
            <a:r>
              <a:rPr sz="2200" spc="-5" dirty="0">
                <a:latin typeface="Calibri"/>
                <a:cs typeface="Calibri"/>
              </a:rPr>
              <a:t>colon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cancer/advanced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polyps</a:t>
            </a:r>
            <a:endParaRPr sz="22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5" dirty="0">
                <a:latin typeface="Calibri"/>
                <a:cs typeface="Calibri"/>
              </a:rPr>
              <a:t>Colonoscopy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age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40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or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years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before</a:t>
            </a:r>
            <a:r>
              <a:rPr sz="2200" spc="-5" dirty="0">
                <a:latin typeface="Calibri"/>
                <a:cs typeface="Calibri"/>
              </a:rPr>
              <a:t> diagnosis</a:t>
            </a:r>
            <a:endParaRPr sz="2200">
              <a:latin typeface="Calibri"/>
              <a:cs typeface="Calibri"/>
            </a:endParaRPr>
          </a:p>
          <a:p>
            <a:pPr marL="1155700" lvl="2" indent="-22923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900" spc="-5" dirty="0">
                <a:latin typeface="Calibri"/>
                <a:cs typeface="Calibri"/>
              </a:rPr>
              <a:t>Whichever</a:t>
            </a:r>
            <a:r>
              <a:rPr sz="1900" spc="-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is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younger</a:t>
            </a:r>
            <a:endParaRPr sz="19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20" dirty="0">
                <a:latin typeface="Calibri"/>
                <a:cs typeface="Calibri"/>
              </a:rPr>
              <a:t>For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patients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who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refuse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colonoscopy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5" dirty="0">
                <a:latin typeface="Calibri"/>
                <a:cs typeface="Calibri"/>
              </a:rPr>
              <a:t>FIT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testing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every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year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is </a:t>
            </a:r>
            <a:r>
              <a:rPr sz="2200" dirty="0">
                <a:latin typeface="Calibri"/>
                <a:cs typeface="Calibri"/>
              </a:rPr>
              <a:t>the </a:t>
            </a:r>
            <a:r>
              <a:rPr sz="2200" spc="-10" dirty="0">
                <a:latin typeface="Calibri"/>
                <a:cs typeface="Calibri"/>
              </a:rPr>
              <a:t>next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recommendation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600" spc="-5" dirty="0">
                <a:latin typeface="Calibri"/>
                <a:cs typeface="Calibri"/>
              </a:rPr>
              <a:t>Then…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spc="-10" dirty="0">
                <a:latin typeface="Calibri"/>
                <a:cs typeface="Calibri"/>
              </a:rPr>
              <a:t>FIT-Fecal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DNA</a:t>
            </a:r>
            <a:endParaRPr sz="22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10" dirty="0">
                <a:latin typeface="Calibri"/>
                <a:cs typeface="Calibri"/>
              </a:rPr>
              <a:t>Important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alternative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test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with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important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limitations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8"/>
    </mc:Choice>
    <mc:Fallback xmlns="">
      <p:transition spd="slow" advTm="3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5521" y="1830323"/>
            <a:ext cx="4232147" cy="19430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34502" y="5692647"/>
            <a:ext cx="8232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Arial"/>
                <a:cs typeface="Arial"/>
              </a:rPr>
              <a:t>Content developed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by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Ilche</a:t>
            </a:r>
            <a:r>
              <a:rPr sz="1200" i="1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Nonevski,</a:t>
            </a:r>
            <a:r>
              <a:rPr sz="1200" i="1" dirty="0">
                <a:latin typeface="Arial"/>
                <a:cs typeface="Arial"/>
              </a:rPr>
              <a:t> MD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and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Joseph</a:t>
            </a:r>
            <a:r>
              <a:rPr sz="1200" i="1" spc="-10" dirty="0">
                <a:latin typeface="Arial"/>
                <a:cs typeface="Arial"/>
              </a:rPr>
              <a:t> Vicari,</a:t>
            </a:r>
            <a:r>
              <a:rPr sz="1200" i="1" spc="1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MD,</a:t>
            </a:r>
            <a:r>
              <a:rPr sz="1200" i="1" spc="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MBA,</a:t>
            </a:r>
            <a:r>
              <a:rPr sz="1200" i="1" spc="1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FASGE</a:t>
            </a:r>
            <a:r>
              <a:rPr sz="1200" i="1" spc="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at</a:t>
            </a:r>
            <a:r>
              <a:rPr sz="1200" i="1" spc="1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Rockford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Gastroenterology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Associates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9"/>
    </mc:Choice>
    <mc:Fallback xmlns="">
      <p:transition spd="slow" advTm="2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45943" y="592385"/>
            <a:ext cx="2758147" cy="21740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58147" y="3254965"/>
            <a:ext cx="2733738" cy="21862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06828" y="567957"/>
            <a:ext cx="2733738" cy="21740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3441" y="3242751"/>
            <a:ext cx="2782556" cy="219846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6079378"/>
            <a:ext cx="12192000" cy="762000"/>
            <a:chOff x="0" y="6079378"/>
            <a:chExt cx="12192000" cy="762000"/>
          </a:xfrm>
        </p:grpSpPr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079378"/>
              <a:ext cx="12191987" cy="7541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36714" y="6824413"/>
              <a:ext cx="549275" cy="0"/>
            </a:xfrm>
            <a:custGeom>
              <a:avLst/>
              <a:gdLst/>
              <a:ahLst/>
              <a:cxnLst/>
              <a:rect l="l" t="t" r="r" b="b"/>
              <a:pathLst>
                <a:path w="549275">
                  <a:moveTo>
                    <a:pt x="0" y="0"/>
                  </a:moveTo>
                  <a:lnTo>
                    <a:pt x="549188" y="0"/>
                  </a:lnTo>
                </a:path>
              </a:pathLst>
            </a:custGeom>
            <a:ln w="9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69337" y="6830520"/>
              <a:ext cx="1537970" cy="0"/>
            </a:xfrm>
            <a:custGeom>
              <a:avLst/>
              <a:gdLst/>
              <a:ahLst/>
              <a:cxnLst/>
              <a:rect l="l" t="t" r="r" b="b"/>
              <a:pathLst>
                <a:path w="1537970">
                  <a:moveTo>
                    <a:pt x="0" y="0"/>
                  </a:moveTo>
                  <a:lnTo>
                    <a:pt x="1537728" y="0"/>
                  </a:lnTo>
                </a:path>
              </a:pathLst>
            </a:custGeom>
            <a:ln w="213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913000" y="2747866"/>
            <a:ext cx="2635885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50" spc="40" dirty="0">
                <a:solidFill>
                  <a:srgbClr val="524F54"/>
                </a:solidFill>
                <a:latin typeface="Times New Roman"/>
                <a:cs typeface="Times New Roman"/>
              </a:rPr>
              <a:t>Figure </a:t>
            </a:r>
            <a:r>
              <a:rPr sz="1150" spc="35" dirty="0">
                <a:solidFill>
                  <a:srgbClr val="524F54"/>
                </a:solidFill>
                <a:latin typeface="Times New Roman"/>
                <a:cs typeface="Times New Roman"/>
              </a:rPr>
              <a:t>2</a:t>
            </a:r>
            <a:r>
              <a:rPr sz="1150" spc="20" dirty="0">
                <a:solidFill>
                  <a:srgbClr val="6B696E"/>
                </a:solidFill>
                <a:latin typeface="Times New Roman"/>
                <a:cs typeface="Times New Roman"/>
              </a:rPr>
              <a:t>.</a:t>
            </a:r>
            <a:r>
              <a:rPr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 </a:t>
            </a:r>
            <a:r>
              <a:rPr lang="en-US"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Tubular adenoma (</a:t>
            </a:r>
            <a:r>
              <a:rPr lang="en-US" sz="1150" spc="-60" dirty="0" err="1">
                <a:solidFill>
                  <a:srgbClr val="6B696E"/>
                </a:solidFill>
                <a:latin typeface="Times New Roman"/>
                <a:cs typeface="Times New Roman"/>
              </a:rPr>
              <a:t>pedunculated</a:t>
            </a:r>
            <a:r>
              <a:rPr lang="en-US"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2745526" y="2766419"/>
            <a:ext cx="2635885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50" spc="40" dirty="0">
                <a:solidFill>
                  <a:srgbClr val="524F54"/>
                </a:solidFill>
                <a:latin typeface="Times New Roman"/>
                <a:cs typeface="Times New Roman"/>
              </a:rPr>
              <a:t>Figure </a:t>
            </a:r>
            <a:r>
              <a:rPr lang="en-US" sz="1150" spc="35" dirty="0">
                <a:solidFill>
                  <a:srgbClr val="524F54"/>
                </a:solidFill>
                <a:latin typeface="Times New Roman"/>
                <a:cs typeface="Times New Roman"/>
              </a:rPr>
              <a:t>1</a:t>
            </a:r>
            <a:r>
              <a:rPr sz="1150" spc="20" dirty="0">
                <a:solidFill>
                  <a:srgbClr val="6B696E"/>
                </a:solidFill>
                <a:latin typeface="Times New Roman"/>
                <a:cs typeface="Times New Roman"/>
              </a:rPr>
              <a:t>.</a:t>
            </a:r>
            <a:r>
              <a:rPr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 </a:t>
            </a:r>
            <a:r>
              <a:rPr lang="en-US"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Tubular adenoma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2745525" y="5466424"/>
            <a:ext cx="2635885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50" spc="40" dirty="0">
                <a:solidFill>
                  <a:srgbClr val="524F54"/>
                </a:solidFill>
                <a:latin typeface="Times New Roman"/>
                <a:cs typeface="Times New Roman"/>
              </a:rPr>
              <a:t>Figure </a:t>
            </a:r>
            <a:r>
              <a:rPr lang="en-US" sz="1150" spc="35" dirty="0">
                <a:solidFill>
                  <a:srgbClr val="524F54"/>
                </a:solidFill>
                <a:latin typeface="Times New Roman"/>
                <a:cs typeface="Times New Roman"/>
              </a:rPr>
              <a:t>3</a:t>
            </a:r>
            <a:r>
              <a:rPr sz="1150" spc="20" dirty="0">
                <a:solidFill>
                  <a:srgbClr val="6B696E"/>
                </a:solidFill>
                <a:latin typeface="Times New Roman"/>
                <a:cs typeface="Times New Roman"/>
              </a:rPr>
              <a:t>.</a:t>
            </a:r>
            <a:r>
              <a:rPr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 </a:t>
            </a:r>
            <a:r>
              <a:rPr lang="en-US"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Tubular adenoma (sessile)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2"/>
          <p:cNvSpPr txBox="1"/>
          <p:nvPr/>
        </p:nvSpPr>
        <p:spPr>
          <a:xfrm>
            <a:off x="5932060" y="5429828"/>
            <a:ext cx="2635885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50" spc="40" dirty="0">
                <a:solidFill>
                  <a:srgbClr val="524F54"/>
                </a:solidFill>
                <a:latin typeface="Times New Roman"/>
                <a:cs typeface="Times New Roman"/>
              </a:rPr>
              <a:t>Figure </a:t>
            </a:r>
            <a:r>
              <a:rPr lang="en-US" sz="1150" spc="35" dirty="0">
                <a:solidFill>
                  <a:srgbClr val="524F54"/>
                </a:solidFill>
                <a:latin typeface="Times New Roman"/>
                <a:cs typeface="Times New Roman"/>
              </a:rPr>
              <a:t>4</a:t>
            </a:r>
            <a:r>
              <a:rPr sz="1150" spc="20" dirty="0">
                <a:solidFill>
                  <a:srgbClr val="6B696E"/>
                </a:solidFill>
                <a:latin typeface="Times New Roman"/>
                <a:cs typeface="Times New Roman"/>
              </a:rPr>
              <a:t>.</a:t>
            </a:r>
            <a:r>
              <a:rPr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 </a:t>
            </a:r>
            <a:r>
              <a:rPr lang="en-US" sz="1150" spc="-60" dirty="0">
                <a:solidFill>
                  <a:srgbClr val="6B696E"/>
                </a:solidFill>
                <a:latin typeface="Times New Roman"/>
                <a:cs typeface="Times New Roman"/>
              </a:rPr>
              <a:t>Tubular adenoma with high grade dysplasia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21"/>
    </mc:Choice>
    <mc:Fallback xmlns="">
      <p:transition spd="slow" advTm="3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3057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Villous</a:t>
            </a:r>
            <a:r>
              <a:rPr sz="3600" spc="-135" dirty="0"/>
              <a:t> </a:t>
            </a:r>
            <a:r>
              <a:rPr sz="3600" spc="-35" dirty="0"/>
              <a:t>Adenoma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69030" y="1440180"/>
            <a:ext cx="4853939" cy="42572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"/>
    </mc:Choice>
    <mc:Fallback xmlns="">
      <p:transition spd="slow" advTm="1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8400" y="457200"/>
            <a:ext cx="7315199" cy="50532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17074" y="5645974"/>
            <a:ext cx="5261610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b="0" spc="-5" dirty="0">
                <a:latin typeface="Calibri Light"/>
                <a:cs typeface="Calibri Light"/>
              </a:rPr>
              <a:t>Rex,</a:t>
            </a:r>
            <a:r>
              <a:rPr sz="1100" b="0" spc="-2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D.</a:t>
            </a:r>
            <a:r>
              <a:rPr sz="1100" b="0" spc="-1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PRACTICAL</a:t>
            </a:r>
            <a:r>
              <a:rPr sz="1100" b="0" spc="-2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ADVICE</a:t>
            </a:r>
            <a:r>
              <a:rPr sz="1100" b="0" spc="-30" dirty="0">
                <a:latin typeface="Calibri Light"/>
                <a:cs typeface="Calibri Light"/>
              </a:rPr>
              <a:t> </a:t>
            </a:r>
            <a:r>
              <a:rPr sz="1100" b="0" spc="-5" dirty="0">
                <a:latin typeface="Calibri Light"/>
                <a:cs typeface="Calibri Light"/>
              </a:rPr>
              <a:t>FOR</a:t>
            </a:r>
            <a:r>
              <a:rPr sz="1100" b="0" spc="-1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COLORECTAL</a:t>
            </a:r>
            <a:r>
              <a:rPr sz="1100" b="0" spc="-3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CANCER</a:t>
            </a:r>
            <a:r>
              <a:rPr sz="1100" b="0" spc="-25" dirty="0">
                <a:latin typeface="Calibri Light"/>
                <a:cs typeface="Calibri Light"/>
              </a:rPr>
              <a:t> </a:t>
            </a:r>
            <a:r>
              <a:rPr sz="1100" b="0" spc="-15" dirty="0">
                <a:latin typeface="Calibri Light"/>
                <a:cs typeface="Calibri Light"/>
              </a:rPr>
              <a:t>SCREENING.</a:t>
            </a:r>
            <a:r>
              <a:rPr sz="1100" b="0" spc="-30" dirty="0">
                <a:latin typeface="Calibri Light"/>
                <a:cs typeface="Calibri Light"/>
              </a:rPr>
              <a:t> </a:t>
            </a:r>
            <a:r>
              <a:rPr sz="1100" b="0" spc="-5" dirty="0">
                <a:latin typeface="Calibri Light"/>
                <a:cs typeface="Calibri Light"/>
              </a:rPr>
              <a:t>GI</a:t>
            </a:r>
            <a:r>
              <a:rPr sz="1100" b="0" spc="-15" dirty="0">
                <a:latin typeface="Calibri Light"/>
                <a:cs typeface="Calibri Light"/>
              </a:rPr>
              <a:t> </a:t>
            </a:r>
            <a:r>
              <a:rPr sz="1100" b="0" spc="-5" dirty="0">
                <a:latin typeface="Calibri Light"/>
                <a:cs typeface="Calibri Light"/>
              </a:rPr>
              <a:t>&amp;</a:t>
            </a:r>
            <a:r>
              <a:rPr sz="1100" b="0" spc="-10" dirty="0">
                <a:latin typeface="Calibri Light"/>
                <a:cs typeface="Calibri Light"/>
              </a:rPr>
              <a:t> Hepatology</a:t>
            </a:r>
            <a:r>
              <a:rPr sz="1100" b="0" spc="-25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News</a:t>
            </a:r>
            <a:r>
              <a:rPr sz="1100" b="0" spc="-30" dirty="0">
                <a:latin typeface="Calibri Light"/>
                <a:cs typeface="Calibri Light"/>
              </a:rPr>
              <a:t> </a:t>
            </a:r>
            <a:r>
              <a:rPr sz="1100" b="0" spc="-10" dirty="0">
                <a:latin typeface="Calibri Light"/>
                <a:cs typeface="Calibri Light"/>
              </a:rPr>
              <a:t>2019</a:t>
            </a:r>
            <a:endParaRPr sz="1100">
              <a:latin typeface="Calibri Light"/>
              <a:cs typeface="Calibri Ligh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8"/>
    </mc:Choice>
    <mc:Fallback xmlns="">
      <p:transition spd="slow" advTm="44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2422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Colon</a:t>
            </a:r>
            <a:r>
              <a:rPr sz="3600" spc="-145" dirty="0"/>
              <a:t> </a:t>
            </a:r>
            <a:r>
              <a:rPr sz="3600" spc="-30" dirty="0"/>
              <a:t>Cancer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2800" y="1295400"/>
            <a:ext cx="5183123" cy="429920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6"/>
    </mc:Choice>
    <mc:Fallback xmlns="">
      <p:transition spd="slow" advTm="14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6400"/>
            <a:ext cx="2422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Colon</a:t>
            </a:r>
            <a:r>
              <a:rPr sz="3600" spc="-145" dirty="0"/>
              <a:t> </a:t>
            </a:r>
            <a:r>
              <a:rPr sz="3600" spc="-30" dirty="0"/>
              <a:t>Cancer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7496" y="1119378"/>
            <a:ext cx="4836065" cy="47495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"/>
    </mc:Choice>
    <mc:Fallback xmlns="">
      <p:transition spd="slow" advTm="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1631</Words>
  <Application>Microsoft Office PowerPoint</Application>
  <PresentationFormat>Widescreen</PresentationFormat>
  <Paragraphs>256</Paragraphs>
  <Slides>42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Garamond</vt:lpstr>
      <vt:lpstr>Times New Roman</vt:lpstr>
      <vt:lpstr>Office Theme</vt:lpstr>
      <vt:lpstr>Choosing Among CRC  Screening Tests</vt:lpstr>
      <vt:lpstr>Outline</vt:lpstr>
      <vt:lpstr>CRC: The Numbers</vt:lpstr>
      <vt:lpstr>Why is CRC Easier to Screen and Prevent? Adenoma to Carcinoma Sequence</vt:lpstr>
      <vt:lpstr>PowerPoint Presentation</vt:lpstr>
      <vt:lpstr>Villous Adenoma</vt:lpstr>
      <vt:lpstr>PowerPoint Presentation</vt:lpstr>
      <vt:lpstr>Colon Cancer</vt:lpstr>
      <vt:lpstr>Colon Cancer</vt:lpstr>
      <vt:lpstr>CRC: The Numbers</vt:lpstr>
      <vt:lpstr>CRC Screening Success!  Not So Fast</vt:lpstr>
      <vt:lpstr>Screening Comparisons</vt:lpstr>
      <vt:lpstr>CRC: Younger Patients</vt:lpstr>
      <vt:lpstr>CRC: Younger Patients</vt:lpstr>
      <vt:lpstr>CRC: Younger Patients</vt:lpstr>
      <vt:lpstr>CRC: Younger Patients</vt:lpstr>
      <vt:lpstr>CRC: Younger Patients</vt:lpstr>
      <vt:lpstr>What Can’t Be Changed</vt:lpstr>
      <vt:lpstr>What Can Be Changed</vt:lpstr>
      <vt:lpstr>Average Risk Screenimg</vt:lpstr>
      <vt:lpstr>High Risk Screening</vt:lpstr>
      <vt:lpstr>CRC Screening Options</vt:lpstr>
      <vt:lpstr>CRC Screening Options</vt:lpstr>
      <vt:lpstr>Colonoscopy – The GOLD Standard</vt:lpstr>
      <vt:lpstr>Reasons Patients Delay Colonoscopy</vt:lpstr>
      <vt:lpstr>Colonoscopy Risks</vt:lpstr>
      <vt:lpstr>Colonoscopy Risks</vt:lpstr>
      <vt:lpstr>Colonoscopy Summary</vt:lpstr>
      <vt:lpstr>Fecal Immunochemical Test (FIT)</vt:lpstr>
      <vt:lpstr>FIT Testing</vt:lpstr>
      <vt:lpstr>FIT Testing - Take Home Points</vt:lpstr>
      <vt:lpstr>FIT-Fecal DNA Test (Cologuard®)</vt:lpstr>
      <vt:lpstr>FIT-Fecal DNA</vt:lpstr>
      <vt:lpstr>FIT-Fecal DNA</vt:lpstr>
      <vt:lpstr>CRC Screening Comparisons</vt:lpstr>
      <vt:lpstr>FIT-Fecal DNA Misses Polyps and Cancer</vt:lpstr>
      <vt:lpstr>PowerPoint Presentation</vt:lpstr>
      <vt:lpstr>FIT-Fecal DNA Take Home Points</vt:lpstr>
      <vt:lpstr>FIT-Fecal DNA Take Home Points</vt:lpstr>
      <vt:lpstr>Take Home Points</vt:lpstr>
      <vt:lpstr>Take Home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drex</dc:creator>
  <cp:lastModifiedBy>Sarajoy Pickholtz</cp:lastModifiedBy>
  <cp:revision>4</cp:revision>
  <dcterms:created xsi:type="dcterms:W3CDTF">2021-02-25T17:45:50Z</dcterms:created>
  <dcterms:modified xsi:type="dcterms:W3CDTF">2023-03-06T23:13:21Z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2020-10-30T00:00:00Z</vt:filetime>
  </property>
  <property fmtid="{D5CDD505-2E9C-101B-9397-08002B2CF9AE}" pid="3" name="Creator">
    <vt:lpwstr>Acrobat PDFMaker 20 for PowerPoint</vt:lpwstr>
  </property>
  <property fmtid="{D5CDD505-2E9C-101B-9397-08002B2CF9AE}" pid="4" name="LastSaved">
    <vt:filetime>2021-02-25T00:00:00Z</vt:filetime>
  </property>
</Properties>
</file>