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4" r:id="rId1"/>
  </p:sldMasterIdLst>
  <p:notesMasterIdLst>
    <p:notesMasterId r:id="rId14"/>
  </p:notesMasterIdLst>
  <p:handoutMasterIdLst>
    <p:handoutMasterId r:id="rId15"/>
  </p:handoutMasterIdLst>
  <p:sldIdLst>
    <p:sldId id="320" r:id="rId2"/>
    <p:sldId id="329" r:id="rId3"/>
    <p:sldId id="330" r:id="rId4"/>
    <p:sldId id="321" r:id="rId5"/>
    <p:sldId id="322" r:id="rId6"/>
    <p:sldId id="323" r:id="rId7"/>
    <p:sldId id="324" r:id="rId8"/>
    <p:sldId id="325" r:id="rId9"/>
    <p:sldId id="326" r:id="rId10"/>
    <p:sldId id="328" r:id="rId11"/>
    <p:sldId id="327" r:id="rId12"/>
    <p:sldId id="331" r:id="rId13"/>
  </p:sldIdLst>
  <p:sldSz cx="6858000" cy="5143500"/>
  <p:notesSz cx="6950075" cy="9236075"/>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Keilson" initials="" lastIdx="1" clrIdx="0"/>
  <p:cmAuthor id="7" name="Microsoft Office User" initials="Office [7]" lastIdx="1" clrIdx="7"/>
  <p:cmAuthor id="1" name="Microsoft Office User" initials="Office" lastIdx="1" clrIdx="1"/>
  <p:cmAuthor id="8" name="Microsoft Office User" initials="Office [8]" lastIdx="1" clrIdx="8"/>
  <p:cmAuthor id="2" name="Microsoft Office User" initials="Office [2]" lastIdx="1" clrIdx="2"/>
  <p:cmAuthor id="9" name="Isenberg, Gerard" initials="IG" lastIdx="1" clrIdx="9">
    <p:extLst>
      <p:ext uri="{19B8F6BF-5375-455C-9EA6-DF929625EA0E}">
        <p15:presenceInfo xmlns:p15="http://schemas.microsoft.com/office/powerpoint/2012/main" userId="S-1-5-21-191044553-1107890727-1469997231-24827" providerId="AD"/>
      </p:ext>
    </p:extLst>
  </p:cmAuthor>
  <p:cmAuthor id="3" name="Microsoft Office User" initials="Office [3]" lastIdx="1" clrIdx="3"/>
  <p:cmAuthor id="4" name="Microsoft Office User" initials="Office [4]" lastIdx="1" clrIdx="4"/>
  <p:cmAuthor id="5" name="Microsoft Office User" initials="Office [5]" lastIdx="1" clrIdx="5"/>
  <p:cmAuthor id="6" name="Microsoft Office User" initials="Office [6]"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11"/>
    <p:restoredTop sz="79459" autoAdjust="0"/>
  </p:normalViewPr>
  <p:slideViewPr>
    <p:cSldViewPr snapToGrid="0" snapToObjects="1">
      <p:cViewPr varScale="1">
        <p:scale>
          <a:sx n="93" d="100"/>
          <a:sy n="93" d="100"/>
        </p:scale>
        <p:origin x="63" y="759"/>
      </p:cViewPr>
      <p:guideLst>
        <p:guide orient="horz" pos="1620"/>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3536" y="-11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35966D-34FC-4763-8995-42B4C68C48B0}"/>
              </a:ext>
            </a:extLst>
          </p:cNvPr>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vl1pPr>
          </a:lstStyle>
          <a:p>
            <a:endParaRPr lang="en-US"/>
          </a:p>
        </p:txBody>
      </p:sp>
      <p:sp>
        <p:nvSpPr>
          <p:cNvPr id="3" name="Date Placeholder 2">
            <a:extLst>
              <a:ext uri="{FF2B5EF4-FFF2-40B4-BE49-F238E27FC236}">
                <a16:creationId xmlns:a16="http://schemas.microsoft.com/office/drawing/2014/main" id="{AD9CC2DF-AB18-4EE3-B7A4-9369FFF23754}"/>
              </a:ext>
            </a:extLst>
          </p:cNvPr>
          <p:cNvSpPr>
            <a:spLocks noGrp="1"/>
          </p:cNvSpPr>
          <p:nvPr>
            <p:ph type="dt" sz="quarter" idx="1"/>
          </p:nvPr>
        </p:nvSpPr>
        <p:spPr>
          <a:xfrm>
            <a:off x="3936768" y="0"/>
            <a:ext cx="3011699" cy="463407"/>
          </a:xfrm>
          <a:prstGeom prst="rect">
            <a:avLst/>
          </a:prstGeom>
        </p:spPr>
        <p:txBody>
          <a:bodyPr vert="horz" lIns="92487" tIns="46244" rIns="92487" bIns="46244" rtlCol="0"/>
          <a:lstStyle>
            <a:lvl1pPr algn="r">
              <a:defRPr sz="1200"/>
            </a:lvl1pPr>
          </a:lstStyle>
          <a:p>
            <a:fld id="{45C31565-DF23-48D3-BA29-285B3424C34C}" type="datetimeFigureOut">
              <a:rPr lang="en-US" smtClean="0"/>
              <a:t>9/16/2022</a:t>
            </a:fld>
            <a:endParaRPr lang="en-US"/>
          </a:p>
        </p:txBody>
      </p:sp>
      <p:sp>
        <p:nvSpPr>
          <p:cNvPr id="4" name="Footer Placeholder 3">
            <a:extLst>
              <a:ext uri="{FF2B5EF4-FFF2-40B4-BE49-F238E27FC236}">
                <a16:creationId xmlns:a16="http://schemas.microsoft.com/office/drawing/2014/main" id="{39E98953-FD42-4D06-9461-8F25C6C7FB00}"/>
              </a:ext>
            </a:extLst>
          </p:cNvPr>
          <p:cNvSpPr>
            <a:spLocks noGrp="1"/>
          </p:cNvSpPr>
          <p:nvPr>
            <p:ph type="ftr" sz="quarter" idx="2"/>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2A960A0-5DD0-4DEC-8103-A9C9EAD37F6D}"/>
              </a:ext>
            </a:extLst>
          </p:cNvPr>
          <p:cNvSpPr>
            <a:spLocks noGrp="1"/>
          </p:cNvSpPr>
          <p:nvPr>
            <p:ph type="sldNum" sz="quarter" idx="3"/>
          </p:nvPr>
        </p:nvSpPr>
        <p:spPr>
          <a:xfrm>
            <a:off x="3936768" y="8772669"/>
            <a:ext cx="3011699" cy="463406"/>
          </a:xfrm>
          <a:prstGeom prst="rect">
            <a:avLst/>
          </a:prstGeom>
        </p:spPr>
        <p:txBody>
          <a:bodyPr vert="horz" lIns="92487" tIns="46244" rIns="92487" bIns="46244" rtlCol="0" anchor="b"/>
          <a:lstStyle>
            <a:lvl1pPr algn="r">
              <a:defRPr sz="1200"/>
            </a:lvl1pPr>
          </a:lstStyle>
          <a:p>
            <a:fld id="{412BA73F-C6C8-4527-A6B4-29B533DF7FCB}" type="slidenum">
              <a:rPr lang="en-US" smtClean="0"/>
              <a:t>‹#›</a:t>
            </a:fld>
            <a:endParaRPr lang="en-US"/>
          </a:p>
        </p:txBody>
      </p:sp>
    </p:spTree>
    <p:extLst>
      <p:ext uri="{BB962C8B-B14F-4D97-AF65-F5344CB8AC3E}">
        <p14:creationId xmlns:p14="http://schemas.microsoft.com/office/powerpoint/2010/main" val="548339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F999E614-0EC3-FA4A-8AD7-2C5CDE250DC6}" type="datetimeFigureOut">
              <a:rPr lang="en-US" smtClean="0"/>
              <a:t>9/16/2022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DD5AF463-558B-5349-A998-DEA25309D9C7}" type="slidenum">
              <a:rPr lang="en-US" smtClean="0"/>
              <a:t>‹#›</a:t>
            </a:fld>
            <a:endParaRPr lang="en-US"/>
          </a:p>
        </p:txBody>
      </p:sp>
    </p:spTree>
    <p:extLst>
      <p:ext uri="{BB962C8B-B14F-4D97-AF65-F5344CB8AC3E}">
        <p14:creationId xmlns:p14="http://schemas.microsoft.com/office/powerpoint/2010/main" val="2323796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4"/>
            <a:ext cx="5829300" cy="1102519"/>
          </a:xfr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rgbClr val="000000"/>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9B636C8C-D8DD-104D-B7AF-07A9A2D812F5}"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125231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36C8C-D8DD-104D-B7AF-07A9A2D812F5}"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201311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205979"/>
            <a:ext cx="154305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205979"/>
            <a:ext cx="451485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36C8C-D8DD-104D-B7AF-07A9A2D812F5}"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662951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65845" y="1218010"/>
            <a:ext cx="6249255" cy="29067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36C8C-D8DD-104D-B7AF-07A9A2D812F5}"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257016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4350" y="2979738"/>
            <a:ext cx="5829300" cy="1021556"/>
          </a:xfrm>
        </p:spPr>
        <p:txBody>
          <a:bodyPr anchor="t">
            <a:normAutofit/>
          </a:bodyPr>
          <a:lstStyle>
            <a:lvl1pPr algn="ctr">
              <a:defRPr sz="2400" b="0" cap="none">
                <a:solidFill>
                  <a:srgbClr val="000000"/>
                </a:solidFill>
              </a:defRPr>
            </a:lvl1pPr>
          </a:lstStyle>
          <a:p>
            <a:r>
              <a:rPr lang="en-US" dirty="0"/>
              <a:t>Click to edit Master title style</a:t>
            </a:r>
          </a:p>
        </p:txBody>
      </p:sp>
      <p:sp>
        <p:nvSpPr>
          <p:cNvPr id="3" name="Text Placeholder 2"/>
          <p:cNvSpPr>
            <a:spLocks noGrp="1"/>
          </p:cNvSpPr>
          <p:nvPr>
            <p:ph type="body" idx="1"/>
          </p:nvPr>
        </p:nvSpPr>
        <p:spPr>
          <a:xfrm>
            <a:off x="514350" y="1664098"/>
            <a:ext cx="5829300" cy="1125140"/>
          </a:xfrm>
        </p:spPr>
        <p:txBody>
          <a:bodyPr anchor="b">
            <a:normAutofit/>
          </a:bodyPr>
          <a:lstStyle>
            <a:lvl1pPr marL="0" indent="0" algn="ctr">
              <a:buNone/>
              <a:defRPr sz="3300">
                <a:solidFill>
                  <a:schemeClr val="tx1"/>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B636C8C-D8DD-104D-B7AF-07A9A2D812F5}" type="datetimeFigureOut">
              <a:rPr lang="en-US" smtClean="0"/>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169450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1200151"/>
            <a:ext cx="302895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1200151"/>
            <a:ext cx="302895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636C8C-D8DD-104D-B7AF-07A9A2D812F5}"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194804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1151335"/>
            <a:ext cx="3030141" cy="47982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2"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1151335"/>
            <a:ext cx="3031331" cy="47982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636C8C-D8DD-104D-B7AF-07A9A2D812F5}" type="datetimeFigureOut">
              <a:rPr lang="en-US" smtClean="0"/>
              <a:t>9/16/2022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222693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2118916"/>
            <a:ext cx="6172200" cy="857250"/>
          </a:xfrm>
        </p:spPr>
        <p:txBody>
          <a:bodyPr/>
          <a:lstStyle>
            <a:lvl1pPr>
              <a:defRPr>
                <a:solidFill>
                  <a:srgbClr val="000000"/>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636C8C-D8DD-104D-B7AF-07A9A2D812F5}" type="datetimeFigureOut">
              <a:rPr lang="en-US" smtClean="0"/>
              <a:t>9/16/2022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409419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36C8C-D8DD-104D-B7AF-07A9A2D812F5}" type="datetimeFigureOut">
              <a:rPr lang="en-US" smtClean="0"/>
              <a:t>9/16/2022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133870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204787"/>
            <a:ext cx="2256235"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2681289" y="204793"/>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9B636C8C-D8DD-104D-B7AF-07A9A2D812F5}"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344076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1344216" y="4025508"/>
            <a:ext cx="4114800" cy="603647"/>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9B636C8C-D8DD-104D-B7AF-07A9A2D812F5}" type="datetimeFigureOut">
              <a:rPr lang="en-US" smtClean="0"/>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81463-CF55-9A4E-AA4E-9C17C610A7D2}" type="slidenum">
              <a:rPr lang="en-US" smtClean="0"/>
              <a:t>‹#›</a:t>
            </a:fld>
            <a:endParaRPr lang="en-US"/>
          </a:p>
        </p:txBody>
      </p:sp>
    </p:spTree>
    <p:extLst>
      <p:ext uri="{BB962C8B-B14F-4D97-AF65-F5344CB8AC3E}">
        <p14:creationId xmlns:p14="http://schemas.microsoft.com/office/powerpoint/2010/main" val="435306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015DB7AE-2F9B-426C-8726-D2A80311B157}"/>
              </a:ext>
            </a:extLst>
          </p:cNvPr>
          <p:cNvPicPr>
            <a:picLocks noChangeAspect="1"/>
          </p:cNvPicPr>
          <p:nvPr userDrawn="1"/>
        </p:nvPicPr>
        <p:blipFill rotWithShape="1">
          <a:blip r:embed="rId13"/>
          <a:srcRect r="444"/>
          <a:stretch/>
        </p:blipFill>
        <p:spPr>
          <a:xfrm>
            <a:off x="-1136503" y="10846"/>
            <a:ext cx="9124716" cy="5132654"/>
          </a:xfrm>
          <a:prstGeom prst="rect">
            <a:avLst/>
          </a:prstGeom>
        </p:spPr>
      </p:pic>
      <p:sp>
        <p:nvSpPr>
          <p:cNvPr id="2" name="Title Placeholder 1"/>
          <p:cNvSpPr>
            <a:spLocks noGrp="1"/>
          </p:cNvSpPr>
          <p:nvPr>
            <p:ph type="title"/>
          </p:nvPr>
        </p:nvSpPr>
        <p:spPr>
          <a:xfrm>
            <a:off x="329836" y="205979"/>
            <a:ext cx="61722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42903" y="1200151"/>
            <a:ext cx="6172198" cy="29417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2900" y="4767263"/>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B636C8C-D8DD-104D-B7AF-07A9A2D812F5}" type="datetimeFigureOut">
              <a:rPr lang="en-US" smtClean="0"/>
              <a:t>9/16/2022</a:t>
            </a:fld>
            <a:endParaRPr lang="en-US"/>
          </a:p>
        </p:txBody>
      </p:sp>
      <p:sp>
        <p:nvSpPr>
          <p:cNvPr id="5" name="Footer Placeholder 4"/>
          <p:cNvSpPr>
            <a:spLocks noGrp="1"/>
          </p:cNvSpPr>
          <p:nvPr>
            <p:ph type="ftr" sz="quarter" idx="3"/>
          </p:nvPr>
        </p:nvSpPr>
        <p:spPr>
          <a:xfrm>
            <a:off x="2343150" y="4767263"/>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4767263"/>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8781463-CF55-9A4E-AA4E-9C17C610A7D2}" type="slidenum">
              <a:rPr lang="en-US" smtClean="0"/>
              <a:t>‹#›</a:t>
            </a:fld>
            <a:endParaRPr lang="en-US"/>
          </a:p>
        </p:txBody>
      </p:sp>
      <p:pic>
        <p:nvPicPr>
          <p:cNvPr id="12" name="Picture 11" descr="A close up of a sign&#10;&#10;Description automatically generated">
            <a:extLst>
              <a:ext uri="{FF2B5EF4-FFF2-40B4-BE49-F238E27FC236}">
                <a16:creationId xmlns:a16="http://schemas.microsoft.com/office/drawing/2014/main" id="{FC366A2C-6AF5-493A-8FD1-87C39CAD08E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599318" y="4107396"/>
            <a:ext cx="1258682" cy="899182"/>
          </a:xfrm>
          <a:prstGeom prst="rect">
            <a:avLst/>
          </a:prstGeom>
        </p:spPr>
      </p:pic>
      <p:sp>
        <p:nvSpPr>
          <p:cNvPr id="10" name="Rectangle 9">
            <a:extLst>
              <a:ext uri="{FF2B5EF4-FFF2-40B4-BE49-F238E27FC236}">
                <a16:creationId xmlns:a16="http://schemas.microsoft.com/office/drawing/2014/main" id="{29FFDC93-D6B2-4DAC-8438-1CD4BB8D418C}"/>
              </a:ext>
            </a:extLst>
          </p:cNvPr>
          <p:cNvSpPr/>
          <p:nvPr userDrawn="1"/>
        </p:nvSpPr>
        <p:spPr>
          <a:xfrm>
            <a:off x="-1136503" y="10846"/>
            <a:ext cx="9124716" cy="1070400"/>
          </a:xfrm>
          <a:prstGeom prst="rect">
            <a:avLst/>
          </a:prstGeom>
          <a:solidFill>
            <a:srgbClr val="981A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630818"/>
              </a:solidFill>
            </a:endParaRPr>
          </a:p>
        </p:txBody>
      </p:sp>
    </p:spTree>
    <p:extLst>
      <p:ext uri="{BB962C8B-B14F-4D97-AF65-F5344CB8AC3E}">
        <p14:creationId xmlns:p14="http://schemas.microsoft.com/office/powerpoint/2010/main" val="25924173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342892" rtl="0" eaLnBrk="1" latinLnBrk="0" hangingPunct="1">
        <a:spcBef>
          <a:spcPct val="0"/>
        </a:spcBef>
        <a:buNone/>
        <a:defRPr sz="3600" kern="1200">
          <a:solidFill>
            <a:schemeClr val="bg1"/>
          </a:solidFill>
          <a:latin typeface="Calibri"/>
          <a:ea typeface="+mj-ea"/>
          <a:cs typeface="Calibri"/>
        </a:defRPr>
      </a:lvl1pPr>
    </p:titleStyle>
    <p:bodyStyle>
      <a:lvl1pPr marL="342892" indent="-342892" algn="l" defTabSz="342892" rtl="0" eaLnBrk="1" latinLnBrk="0" hangingPunct="1">
        <a:spcBef>
          <a:spcPct val="20000"/>
        </a:spcBef>
        <a:buFont typeface="Arial"/>
        <a:buChar char="•"/>
        <a:defRPr lang="en-US" sz="2400" kern="1200" dirty="0" smtClean="0">
          <a:solidFill>
            <a:schemeClr val="tx1"/>
          </a:solidFill>
          <a:latin typeface="Calibri"/>
          <a:ea typeface="+mn-ea"/>
          <a:cs typeface="Calibri"/>
        </a:defRPr>
      </a:lvl1pPr>
      <a:lvl2pPr marL="600060" indent="-257168" algn="l" defTabSz="342892" rtl="0" eaLnBrk="1" latinLnBrk="0" hangingPunct="1">
        <a:spcBef>
          <a:spcPct val="20000"/>
        </a:spcBef>
        <a:buFont typeface="Arial"/>
        <a:buChar char="•"/>
        <a:defRPr lang="en-US" sz="2100" kern="1200" dirty="0" smtClean="0">
          <a:solidFill>
            <a:schemeClr val="tx1"/>
          </a:solidFill>
          <a:latin typeface="Calibri"/>
          <a:ea typeface="+mn-ea"/>
          <a:cs typeface="Calibri"/>
        </a:defRPr>
      </a:lvl2pPr>
      <a:lvl3pPr marL="942952" indent="-257168" algn="l" defTabSz="342892" rtl="0" eaLnBrk="1" latinLnBrk="0" hangingPunct="1">
        <a:spcBef>
          <a:spcPct val="20000"/>
        </a:spcBef>
        <a:buFont typeface="Arial"/>
        <a:buChar char="•"/>
        <a:defRPr lang="en-US" sz="1800" kern="1200" dirty="0" smtClean="0">
          <a:solidFill>
            <a:schemeClr val="tx1"/>
          </a:solidFill>
          <a:latin typeface="Calibri"/>
          <a:ea typeface="+mn-ea"/>
          <a:cs typeface="Calibri"/>
        </a:defRPr>
      </a:lvl3pPr>
      <a:lvl4pPr marL="1285843" indent="-257168" algn="l" defTabSz="342892" rtl="0" eaLnBrk="1" latinLnBrk="0" hangingPunct="1">
        <a:spcBef>
          <a:spcPct val="20000"/>
        </a:spcBef>
        <a:buFont typeface="Arial"/>
        <a:buChar char="•"/>
        <a:defRPr lang="en-US" sz="1500" kern="1200" dirty="0" smtClean="0">
          <a:solidFill>
            <a:schemeClr val="tx1"/>
          </a:solidFill>
          <a:latin typeface="Calibri"/>
          <a:ea typeface="+mn-ea"/>
          <a:cs typeface="Calibri"/>
        </a:defRPr>
      </a:lvl4pPr>
      <a:lvl5pPr marL="1628735" indent="-257168" algn="l" defTabSz="342892" rtl="0" eaLnBrk="1" latinLnBrk="0" hangingPunct="1">
        <a:spcBef>
          <a:spcPct val="20000"/>
        </a:spcBef>
        <a:buFont typeface="Arial"/>
        <a:buChar char="•"/>
        <a:defRPr lang="en-US" sz="1500" kern="1200" dirty="0" smtClean="0">
          <a:solidFill>
            <a:schemeClr val="tx1"/>
          </a:solidFill>
          <a:latin typeface="Calibri"/>
          <a:ea typeface="+mn-ea"/>
          <a:cs typeface="Calibri"/>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3"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8"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playlist?list=PLVbQnqZSDIGQWDFyPwbRbyYzd7m9PtKL3" TargetMode="External"/><Relationship Id="rId2" Type="http://schemas.openxmlformats.org/officeDocument/2006/relationships/hyperlink" Target="https://www.youtube.com/watch?v=lQiYs8SiYlQ" TargetMode="External"/><Relationship Id="rId1" Type="http://schemas.openxmlformats.org/officeDocument/2006/relationships/slideLayout" Target="../slideLayouts/slideLayout2.xml"/><Relationship Id="rId4" Type="http://schemas.openxmlformats.org/officeDocument/2006/relationships/hyperlink" Target="https://vimeo.com/showcase/978402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5E3F42-35EE-4ABF-8D42-74160268C624}"/>
              </a:ext>
            </a:extLst>
          </p:cNvPr>
          <p:cNvSpPr txBox="1">
            <a:spLocks/>
          </p:cNvSpPr>
          <p:nvPr/>
        </p:nvSpPr>
        <p:spPr>
          <a:xfrm>
            <a:off x="-999744" y="453694"/>
            <a:ext cx="8766048" cy="626052"/>
          </a:xfrm>
          <a:prstGeom prst="rect">
            <a:avLst/>
          </a:prstGeom>
          <a:noFill/>
        </p:spPr>
        <p:txBody>
          <a:bodyPr vert="horz" lIns="68580" tIns="34290" rIns="68580" bIns="34290" rtlCol="0" anchor="ctr">
            <a:normAutofit/>
          </a:bodyPr>
          <a:lstStyle>
            <a:lvl1pPr algn="ctr" defTabSz="457200" rtl="0" eaLnBrk="1" latinLnBrk="0" hangingPunct="1">
              <a:spcBef>
                <a:spcPct val="0"/>
              </a:spcBef>
              <a:buNone/>
              <a:defRPr sz="4800" kern="1200">
                <a:solidFill>
                  <a:schemeClr val="tx1"/>
                </a:solidFill>
                <a:latin typeface="Calibri"/>
                <a:ea typeface="+mj-ea"/>
                <a:cs typeface="Calibri"/>
              </a:defRPr>
            </a:lvl1pPr>
          </a:lstStyle>
          <a:p>
            <a:r>
              <a:rPr lang="en-US" sz="2100" dirty="0">
                <a:solidFill>
                  <a:schemeClr val="bg1"/>
                </a:solidFill>
              </a:rPr>
              <a:t>ASGE Video </a:t>
            </a:r>
            <a:r>
              <a:rPr lang="en-US" sz="2100">
                <a:solidFill>
                  <a:schemeClr val="bg1"/>
                </a:solidFill>
              </a:rPr>
              <a:t>PowerPoint Submission Instructions </a:t>
            </a:r>
            <a:r>
              <a:rPr lang="en-US" sz="2100" dirty="0">
                <a:solidFill>
                  <a:schemeClr val="bg1"/>
                </a:solidFill>
              </a:rPr>
              <a:t>Template Guide</a:t>
            </a:r>
          </a:p>
        </p:txBody>
      </p:sp>
      <p:sp>
        <p:nvSpPr>
          <p:cNvPr id="8" name="Subtitle 7">
            <a:extLst>
              <a:ext uri="{FF2B5EF4-FFF2-40B4-BE49-F238E27FC236}">
                <a16:creationId xmlns:a16="http://schemas.microsoft.com/office/drawing/2014/main" id="{07E914B1-A246-466F-AFB5-DF0D3554B403}"/>
              </a:ext>
            </a:extLst>
          </p:cNvPr>
          <p:cNvSpPr>
            <a:spLocks noGrp="1"/>
          </p:cNvSpPr>
          <p:nvPr>
            <p:ph type="subTitle" idx="1"/>
          </p:nvPr>
        </p:nvSpPr>
        <p:spPr>
          <a:xfrm>
            <a:off x="352044" y="1582164"/>
            <a:ext cx="6126480" cy="1979174"/>
          </a:xfrm>
          <a:noFill/>
        </p:spPr>
        <p:txBody>
          <a:bodyPr>
            <a:noAutofit/>
          </a:bodyPr>
          <a:lstStyle/>
          <a:p>
            <a:r>
              <a:rPr lang="en-US" sz="2100" dirty="0"/>
              <a:t>DO NOT EMBED VIDEO IN PPT </a:t>
            </a:r>
          </a:p>
          <a:p>
            <a:endParaRPr lang="en-US" sz="1350" dirty="0"/>
          </a:p>
          <a:p>
            <a:r>
              <a:rPr lang="en-US" sz="2100" dirty="0"/>
              <a:t>This PPT template is intended to provide you a guided structure on how to construct your video case narrative presentation.</a:t>
            </a:r>
          </a:p>
          <a:p>
            <a:r>
              <a:rPr lang="en-US" sz="2100" dirty="0"/>
              <a:t>Please carefully review the submission guidelines at </a:t>
            </a:r>
            <a:br>
              <a:rPr lang="en-US" sz="2100" dirty="0"/>
            </a:br>
            <a:r>
              <a:rPr lang="en-US" sz="2100" dirty="0"/>
              <a:t>ASGE.org/</a:t>
            </a:r>
            <a:r>
              <a:rPr lang="en-US" sz="2100" dirty="0" err="1"/>
              <a:t>ddw</a:t>
            </a:r>
            <a:r>
              <a:rPr lang="en-US" sz="2100" dirty="0"/>
              <a:t>/videos</a:t>
            </a:r>
          </a:p>
        </p:txBody>
      </p:sp>
    </p:spTree>
    <p:custDataLst>
      <p:tags r:id="rId1"/>
    </p:custDataLst>
    <p:extLst>
      <p:ext uri="{BB962C8B-B14F-4D97-AF65-F5344CB8AC3E}">
        <p14:creationId xmlns:p14="http://schemas.microsoft.com/office/powerpoint/2010/main" val="252486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B5E8E-83EB-4656-A34C-7C1E158E4F3A}"/>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99912797-E056-44E5-83E8-18626669C81C}"/>
              </a:ext>
            </a:extLst>
          </p:cNvPr>
          <p:cNvSpPr>
            <a:spLocks noGrp="1"/>
          </p:cNvSpPr>
          <p:nvPr>
            <p:ph idx="1"/>
          </p:nvPr>
        </p:nvSpPr>
        <p:spPr>
          <a:xfrm>
            <a:off x="265845" y="1509412"/>
            <a:ext cx="6249255" cy="2906729"/>
          </a:xfrm>
        </p:spPr>
        <p:txBody>
          <a:bodyPr>
            <a:normAutofit/>
          </a:bodyPr>
          <a:lstStyle/>
          <a:p>
            <a:r>
              <a:rPr lang="en-US" sz="2100" dirty="0"/>
              <a:t>Summarize in two to three bullet points.</a:t>
            </a:r>
          </a:p>
          <a:p>
            <a:r>
              <a:rPr lang="en-US" sz="2100" dirty="0"/>
              <a:t>Avoid statements claiming first in the world.</a:t>
            </a:r>
          </a:p>
          <a:p>
            <a:endParaRPr lang="en-US" sz="2100" dirty="0"/>
          </a:p>
        </p:txBody>
      </p:sp>
    </p:spTree>
    <p:custDataLst>
      <p:tags r:id="rId1"/>
    </p:custDataLst>
    <p:extLst>
      <p:ext uri="{BB962C8B-B14F-4D97-AF65-F5344CB8AC3E}">
        <p14:creationId xmlns:p14="http://schemas.microsoft.com/office/powerpoint/2010/main" val="172717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31083-7D22-486B-B8B1-710F02F7E9C3}"/>
              </a:ext>
            </a:extLst>
          </p:cNvPr>
          <p:cNvSpPr>
            <a:spLocks noGrp="1"/>
          </p:cNvSpPr>
          <p:nvPr>
            <p:ph type="title"/>
          </p:nvPr>
        </p:nvSpPr>
        <p:spPr/>
        <p:txBody>
          <a:bodyPr/>
          <a:lstStyle/>
          <a:p>
            <a:r>
              <a:rPr lang="en-US" dirty="0"/>
              <a:t>Video Narrative Guide</a:t>
            </a:r>
          </a:p>
        </p:txBody>
      </p:sp>
      <p:sp>
        <p:nvSpPr>
          <p:cNvPr id="3" name="Content Placeholder 2">
            <a:extLst>
              <a:ext uri="{FF2B5EF4-FFF2-40B4-BE49-F238E27FC236}">
                <a16:creationId xmlns:a16="http://schemas.microsoft.com/office/drawing/2014/main" id="{31A8E653-89A2-4631-AFD6-64653EE2C618}"/>
              </a:ext>
            </a:extLst>
          </p:cNvPr>
          <p:cNvSpPr>
            <a:spLocks noGrp="1"/>
          </p:cNvSpPr>
          <p:nvPr>
            <p:ph idx="1"/>
          </p:nvPr>
        </p:nvSpPr>
        <p:spPr>
          <a:xfrm>
            <a:off x="0" y="1440361"/>
            <a:ext cx="6858000" cy="2646170"/>
          </a:xfrm>
        </p:spPr>
        <p:txBody>
          <a:bodyPr>
            <a:noAutofit/>
          </a:bodyPr>
          <a:lstStyle/>
          <a:p>
            <a:pPr>
              <a:defRPr sz="3600"/>
            </a:pPr>
            <a:r>
              <a:rPr lang="en-US" sz="1200" dirty="0"/>
              <a:t>Helpful videos by Video GIE Editor-in-Chief, GS Raju, MD, FASGE on creating videos for submission: </a:t>
            </a:r>
            <a:r>
              <a:rPr lang="en-US" sz="1200" dirty="0">
                <a:hlinkClick r:id="rId2"/>
              </a:rPr>
              <a:t>https://www.youtube.com/watch?v=lQiYs8SiYlQ</a:t>
            </a:r>
            <a:r>
              <a:rPr lang="en-US" sz="1200" dirty="0"/>
              <a:t> and </a:t>
            </a:r>
            <a:r>
              <a:rPr lang="en-US" sz="1200" dirty="0">
                <a:hlinkClick r:id="rId3"/>
              </a:rPr>
              <a:t>https://www.youtube.com/playlist?list=PLVbQnqZSDIGQWDFyPwbRbyYzd7m9PtKL3</a:t>
            </a:r>
            <a:endParaRPr lang="en-US" sz="1200" dirty="0"/>
          </a:p>
          <a:p>
            <a:pPr>
              <a:defRPr sz="3600"/>
            </a:pPr>
            <a:r>
              <a:rPr lang="en-US" sz="1200" dirty="0"/>
              <a:t>An example of an award-winning video, the 2022 ASGE-</a:t>
            </a:r>
            <a:r>
              <a:rPr lang="en-US" sz="1200" dirty="0" err="1"/>
              <a:t>VideoGIE</a:t>
            </a:r>
            <a:r>
              <a:rPr lang="en-US" sz="1200" dirty="0"/>
              <a:t> Award winner</a:t>
            </a:r>
            <a:r>
              <a:rPr lang="en-US" sz="1200"/>
              <a:t>: </a:t>
            </a:r>
            <a:r>
              <a:rPr lang="en-US" sz="1200">
                <a:hlinkClick r:id="rId4"/>
              </a:rPr>
              <a:t>https://vimeo.com/showcase/9784020</a:t>
            </a:r>
            <a:br>
              <a:rPr lang="en-US" sz="1200"/>
            </a:br>
            <a:r>
              <a:rPr lang="en-US" sz="1200"/>
              <a:t>Video </a:t>
            </a:r>
            <a:r>
              <a:rPr lang="en-US" sz="1200" dirty="0"/>
              <a:t>submission are to be </a:t>
            </a:r>
            <a:r>
              <a:rPr lang="en-US" sz="1200" u="sng" dirty="0"/>
              <a:t>8 minutes or less</a:t>
            </a:r>
            <a:r>
              <a:rPr lang="en-US" sz="1200" dirty="0"/>
              <a:t> in total length using the structure detailed earlier in this PowerPoint as a guide in your video narrative.</a:t>
            </a:r>
          </a:p>
          <a:p>
            <a:pPr>
              <a:defRPr sz="3600"/>
            </a:pPr>
            <a:r>
              <a:rPr lang="en-US" sz="1200" u="sng" dirty="0"/>
              <a:t>DO NOT INCLUDE</a:t>
            </a:r>
            <a:r>
              <a:rPr lang="en-US" sz="1200" dirty="0"/>
              <a:t> patient, institution, date, etc., details in the video including in any endoscopy or fluoroscopy video segments. Videos CANNOT contain any patient information, physician names, medical record numbers, etc. Videos must be HIPAA (Health Insurance Portability and Accountability Act of 1996) compliant. </a:t>
            </a:r>
            <a:r>
              <a:rPr lang="en-US" sz="1200" b="1" dirty="0"/>
              <a:t>If there are any perceived HIPAA violations, the submission will be AUTOMATICALLY </a:t>
            </a:r>
            <a:r>
              <a:rPr lang="en-US" sz="1200" b="1" u="sng" dirty="0"/>
              <a:t>REJECTED</a:t>
            </a:r>
            <a:r>
              <a:rPr lang="en-US" sz="1200" b="1" dirty="0"/>
              <a:t>.</a:t>
            </a:r>
            <a:r>
              <a:rPr lang="en-US" sz="1200" dirty="0"/>
              <a:t>  Please triple-check </a:t>
            </a:r>
            <a:r>
              <a:rPr lang="en-US" sz="1275" dirty="0"/>
              <a:t>your video for compliance!</a:t>
            </a:r>
          </a:p>
        </p:txBody>
      </p:sp>
    </p:spTree>
    <p:extLst>
      <p:ext uri="{BB962C8B-B14F-4D97-AF65-F5344CB8AC3E}">
        <p14:creationId xmlns:p14="http://schemas.microsoft.com/office/powerpoint/2010/main" val="2061763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31083-7D22-486B-B8B1-710F02F7E9C3}"/>
              </a:ext>
            </a:extLst>
          </p:cNvPr>
          <p:cNvSpPr>
            <a:spLocks noGrp="1"/>
          </p:cNvSpPr>
          <p:nvPr>
            <p:ph type="title"/>
          </p:nvPr>
        </p:nvSpPr>
        <p:spPr/>
        <p:txBody>
          <a:bodyPr/>
          <a:lstStyle/>
          <a:p>
            <a:r>
              <a:rPr lang="en-US" dirty="0"/>
              <a:t>Video Narrative Guide</a:t>
            </a:r>
          </a:p>
        </p:txBody>
      </p:sp>
      <p:sp>
        <p:nvSpPr>
          <p:cNvPr id="3" name="Content Placeholder 2">
            <a:extLst>
              <a:ext uri="{FF2B5EF4-FFF2-40B4-BE49-F238E27FC236}">
                <a16:creationId xmlns:a16="http://schemas.microsoft.com/office/drawing/2014/main" id="{31A8E653-89A2-4631-AFD6-64653EE2C618}"/>
              </a:ext>
            </a:extLst>
          </p:cNvPr>
          <p:cNvSpPr>
            <a:spLocks noGrp="1"/>
          </p:cNvSpPr>
          <p:nvPr>
            <p:ph idx="1"/>
          </p:nvPr>
        </p:nvSpPr>
        <p:spPr>
          <a:xfrm>
            <a:off x="80254" y="1511132"/>
            <a:ext cx="6631832" cy="2568103"/>
          </a:xfrm>
        </p:spPr>
        <p:txBody>
          <a:bodyPr>
            <a:normAutofit fontScale="70000" lnSpcReduction="20000"/>
          </a:bodyPr>
          <a:lstStyle/>
          <a:p>
            <a:pPr>
              <a:defRPr sz="3600"/>
            </a:pPr>
            <a:r>
              <a:rPr lang="en-US" sz="2550" dirty="0"/>
              <a:t>Ask your endoscopy vendor how to turn off these details when you record videos.</a:t>
            </a:r>
          </a:p>
          <a:p>
            <a:pPr>
              <a:defRPr sz="3600"/>
            </a:pPr>
            <a:r>
              <a:rPr lang="en-US" sz="2550" dirty="0"/>
              <a:t>Narrate in English starting with the title.</a:t>
            </a:r>
          </a:p>
          <a:p>
            <a:pPr>
              <a:defRPr sz="3600"/>
            </a:pPr>
            <a:r>
              <a:rPr lang="en-US" sz="2550" dirty="0"/>
              <a:t>Convert your presentation into MP4 or MOV file.</a:t>
            </a:r>
          </a:p>
          <a:p>
            <a:pPr lvl="0"/>
            <a:r>
              <a:rPr lang="en-US" sz="2550" dirty="0"/>
              <a:t>Video size recommended for high definition: 1920x1080 (square pixel ratio) or 1280x720 (square pixel ratio), both for 16:9 aspect ratio. Bit Rate: 5Mbps (for 720) or 10 Mbps (for 1080).</a:t>
            </a:r>
          </a:p>
          <a:p>
            <a:pPr lvl="0"/>
            <a:r>
              <a:rPr lang="en-US" sz="2550" dirty="0"/>
              <a:t>Video size recommended for standard definition: 720x480 (0.9 pixel ratio) for a 4:3 aspect ratio or 720x480 (1.2 pixel ratio) for 16:9 aspect ratio.</a:t>
            </a:r>
          </a:p>
          <a:p>
            <a:pPr>
              <a:defRPr sz="3600"/>
            </a:pPr>
            <a:endParaRPr lang="en-US" dirty="0"/>
          </a:p>
        </p:txBody>
      </p:sp>
    </p:spTree>
    <p:extLst>
      <p:ext uri="{BB962C8B-B14F-4D97-AF65-F5344CB8AC3E}">
        <p14:creationId xmlns:p14="http://schemas.microsoft.com/office/powerpoint/2010/main" val="305750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1364-60ED-409F-804F-BAFB9429D136}"/>
              </a:ext>
            </a:extLst>
          </p:cNvPr>
          <p:cNvSpPr>
            <a:spLocks noGrp="1"/>
          </p:cNvSpPr>
          <p:nvPr>
            <p:ph type="title"/>
          </p:nvPr>
        </p:nvSpPr>
        <p:spPr>
          <a:xfrm>
            <a:off x="342900" y="266509"/>
            <a:ext cx="6172200" cy="642938"/>
          </a:xfrm>
        </p:spPr>
        <p:txBody>
          <a:bodyPr/>
          <a:lstStyle/>
          <a:p>
            <a:r>
              <a:rPr lang="en-US" dirty="0"/>
              <a:t>Video Narrative Timeline Guide</a:t>
            </a:r>
          </a:p>
        </p:txBody>
      </p:sp>
      <p:graphicFrame>
        <p:nvGraphicFramePr>
          <p:cNvPr id="4" name="Table 3">
            <a:extLst>
              <a:ext uri="{FF2B5EF4-FFF2-40B4-BE49-F238E27FC236}">
                <a16:creationId xmlns:a16="http://schemas.microsoft.com/office/drawing/2014/main" id="{3DEC368E-8D22-4307-BB6A-E164FB159904}"/>
              </a:ext>
            </a:extLst>
          </p:cNvPr>
          <p:cNvGraphicFramePr>
            <a:graphicFrameLocks noGrp="1"/>
          </p:cNvGraphicFramePr>
          <p:nvPr>
            <p:extLst>
              <p:ext uri="{D42A27DB-BD31-4B8C-83A1-F6EECF244321}">
                <p14:modId xmlns:p14="http://schemas.microsoft.com/office/powerpoint/2010/main" val="3244975901"/>
              </p:ext>
            </p:extLst>
          </p:nvPr>
        </p:nvGraphicFramePr>
        <p:xfrm>
          <a:off x="160020" y="1769543"/>
          <a:ext cx="6537960" cy="2005965"/>
        </p:xfrm>
        <a:graphic>
          <a:graphicData uri="http://schemas.openxmlformats.org/drawingml/2006/table">
            <a:tbl>
              <a:tblPr firstRow="1" bandRow="1">
                <a:tableStyleId>{5C22544A-7EE6-4342-B048-85BDC9FD1C3A}</a:tableStyleId>
              </a:tblPr>
              <a:tblGrid>
                <a:gridCol w="3264408">
                  <a:extLst>
                    <a:ext uri="{9D8B030D-6E8A-4147-A177-3AD203B41FA5}">
                      <a16:colId xmlns:a16="http://schemas.microsoft.com/office/drawing/2014/main" val="477722902"/>
                    </a:ext>
                  </a:extLst>
                </a:gridCol>
                <a:gridCol w="3273552">
                  <a:extLst>
                    <a:ext uri="{9D8B030D-6E8A-4147-A177-3AD203B41FA5}">
                      <a16:colId xmlns:a16="http://schemas.microsoft.com/office/drawing/2014/main" val="4218593657"/>
                    </a:ext>
                  </a:extLst>
                </a:gridCol>
              </a:tblGrid>
              <a:tr h="222885">
                <a:tc>
                  <a:txBody>
                    <a:bodyPr/>
                    <a:lstStyle/>
                    <a:p>
                      <a:pPr algn="ctr"/>
                      <a:r>
                        <a:rPr lang="en-US" sz="1000" dirty="0"/>
                        <a:t>Approximate Time</a:t>
                      </a:r>
                    </a:p>
                  </a:txBody>
                  <a:tcPr marL="68580" marR="68580" marT="34290" marB="34290"/>
                </a:tc>
                <a:tc>
                  <a:txBody>
                    <a:bodyPr/>
                    <a:lstStyle/>
                    <a:p>
                      <a:pPr algn="ctr"/>
                      <a:r>
                        <a:rPr lang="en-US" sz="1000" dirty="0"/>
                        <a:t>Content to Cover</a:t>
                      </a:r>
                    </a:p>
                  </a:txBody>
                  <a:tcPr marL="68580" marR="68580" marT="34290" marB="34290"/>
                </a:tc>
                <a:extLst>
                  <a:ext uri="{0D108BD9-81ED-4DB2-BD59-A6C34878D82A}">
                    <a16:rowId xmlns:a16="http://schemas.microsoft.com/office/drawing/2014/main" val="946564202"/>
                  </a:ext>
                </a:extLst>
              </a:tr>
              <a:tr h="411480">
                <a:tc>
                  <a:txBody>
                    <a:bodyPr/>
                    <a:lstStyle/>
                    <a:p>
                      <a:r>
                        <a:rPr lang="en-US" sz="1100" dirty="0"/>
                        <a:t>Less than 1 minute</a:t>
                      </a:r>
                    </a:p>
                  </a:txBody>
                  <a:tcPr marL="68580" marR="68580" marT="34290" marB="34290"/>
                </a:tc>
                <a:tc>
                  <a:txBody>
                    <a:bodyPr/>
                    <a:lstStyle/>
                    <a:p>
                      <a:r>
                        <a:rPr lang="en-US" sz="1100" dirty="0"/>
                        <a:t>Identify video case title, authors and disclosures (you do not need to narrate these)</a:t>
                      </a:r>
                    </a:p>
                  </a:txBody>
                  <a:tcPr marL="68580" marR="68580" marT="34290" marB="34290"/>
                </a:tc>
                <a:extLst>
                  <a:ext uri="{0D108BD9-81ED-4DB2-BD59-A6C34878D82A}">
                    <a16:rowId xmlns:a16="http://schemas.microsoft.com/office/drawing/2014/main" val="4027495417"/>
                  </a:ext>
                </a:extLst>
              </a:tr>
              <a:tr h="240030">
                <a:tc>
                  <a:txBody>
                    <a:bodyPr/>
                    <a:lstStyle/>
                    <a:p>
                      <a:r>
                        <a:rPr lang="en-US" sz="1100" dirty="0"/>
                        <a:t>Approximately 1-2 minutes</a:t>
                      </a:r>
                    </a:p>
                  </a:txBody>
                  <a:tcPr marL="68580" marR="68580" marT="34290" marB="34290"/>
                </a:tc>
                <a:tc>
                  <a:txBody>
                    <a:bodyPr/>
                    <a:lstStyle/>
                    <a:p>
                      <a:r>
                        <a:rPr lang="en-US" sz="1100" dirty="0"/>
                        <a:t>Describe background description of the case</a:t>
                      </a:r>
                    </a:p>
                  </a:txBody>
                  <a:tcPr marL="68580" marR="68580" marT="34290" marB="34290"/>
                </a:tc>
                <a:extLst>
                  <a:ext uri="{0D108BD9-81ED-4DB2-BD59-A6C34878D82A}">
                    <a16:rowId xmlns:a16="http://schemas.microsoft.com/office/drawing/2014/main" val="1299122370"/>
                  </a:ext>
                </a:extLst>
              </a:tr>
              <a:tr h="240030">
                <a:tc>
                  <a:txBody>
                    <a:bodyPr/>
                    <a:lstStyle/>
                    <a:p>
                      <a:r>
                        <a:rPr lang="en-US" sz="1100" dirty="0"/>
                        <a:t>Approximately 1-2 minutes</a:t>
                      </a:r>
                    </a:p>
                  </a:txBody>
                  <a:tcPr marL="68580" marR="68580" marT="34290" marB="34290"/>
                </a:tc>
                <a:tc>
                  <a:txBody>
                    <a:bodyPr/>
                    <a:lstStyle/>
                    <a:p>
                      <a:r>
                        <a:rPr lang="en-US" sz="1100" dirty="0"/>
                        <a:t>Describe endoscopic method used in case</a:t>
                      </a:r>
                    </a:p>
                  </a:txBody>
                  <a:tcPr marL="68580" marR="68580" marT="34290" marB="34290"/>
                </a:tc>
                <a:extLst>
                  <a:ext uri="{0D108BD9-81ED-4DB2-BD59-A6C34878D82A}">
                    <a16:rowId xmlns:a16="http://schemas.microsoft.com/office/drawing/2014/main" val="1142387795"/>
                  </a:ext>
                </a:extLst>
              </a:tr>
              <a:tr h="240030">
                <a:tc>
                  <a:txBody>
                    <a:bodyPr/>
                    <a:lstStyle/>
                    <a:p>
                      <a:r>
                        <a:rPr lang="en-US" sz="1100" dirty="0"/>
                        <a:t>Approximately 1-2 minutes</a:t>
                      </a:r>
                    </a:p>
                  </a:txBody>
                  <a:tcPr marL="68580" marR="68580" marT="34290" marB="34290"/>
                </a:tc>
                <a:tc>
                  <a:txBody>
                    <a:bodyPr/>
                    <a:lstStyle/>
                    <a:p>
                      <a:r>
                        <a:rPr lang="en-US" sz="1100" dirty="0"/>
                        <a:t>Describe clinical implications from the case</a:t>
                      </a:r>
                    </a:p>
                  </a:txBody>
                  <a:tcPr marL="68580" marR="68580" marT="34290" marB="34290"/>
                </a:tc>
                <a:extLst>
                  <a:ext uri="{0D108BD9-81ED-4DB2-BD59-A6C34878D82A}">
                    <a16:rowId xmlns:a16="http://schemas.microsoft.com/office/drawing/2014/main" val="2043895164"/>
                  </a:ext>
                </a:extLst>
              </a:tr>
              <a:tr h="411480">
                <a:tc>
                  <a:txBody>
                    <a:bodyPr/>
                    <a:lstStyle/>
                    <a:p>
                      <a:r>
                        <a:rPr lang="en-US" sz="1100" dirty="0"/>
                        <a:t>Approximately 1 minute</a:t>
                      </a:r>
                    </a:p>
                  </a:txBody>
                  <a:tcPr marL="68580" marR="68580" marT="34290" marB="34290"/>
                </a:tc>
                <a:tc>
                  <a:txBody>
                    <a:bodyPr/>
                    <a:lstStyle/>
                    <a:p>
                      <a:r>
                        <a:rPr lang="en-US" sz="1100" dirty="0"/>
                        <a:t>Describe conclusions or lessons learned from the case</a:t>
                      </a:r>
                    </a:p>
                  </a:txBody>
                  <a:tcPr marL="68580" marR="68580" marT="34290" marB="34290"/>
                </a:tc>
                <a:extLst>
                  <a:ext uri="{0D108BD9-81ED-4DB2-BD59-A6C34878D82A}">
                    <a16:rowId xmlns:a16="http://schemas.microsoft.com/office/drawing/2014/main" val="2855591487"/>
                  </a:ext>
                </a:extLst>
              </a:tr>
              <a:tr h="240030">
                <a:tc>
                  <a:txBody>
                    <a:bodyPr/>
                    <a:lstStyle/>
                    <a:p>
                      <a:r>
                        <a:rPr lang="en-US" sz="1100" dirty="0"/>
                        <a:t>TOTAL  = 8 minutes or less</a:t>
                      </a:r>
                    </a:p>
                  </a:txBody>
                  <a:tcPr marL="68580" marR="68580" marT="34290" marB="34290"/>
                </a:tc>
                <a:tc>
                  <a:txBody>
                    <a:bodyPr/>
                    <a:lstStyle/>
                    <a:p>
                      <a:endParaRPr lang="en-US" sz="1100" dirty="0"/>
                    </a:p>
                  </a:txBody>
                  <a:tcPr marL="68580" marR="68580" marT="34290" marB="34290"/>
                </a:tc>
                <a:extLst>
                  <a:ext uri="{0D108BD9-81ED-4DB2-BD59-A6C34878D82A}">
                    <a16:rowId xmlns:a16="http://schemas.microsoft.com/office/drawing/2014/main" val="2253632383"/>
                  </a:ext>
                </a:extLst>
              </a:tr>
            </a:tbl>
          </a:graphicData>
        </a:graphic>
      </p:graphicFrame>
    </p:spTree>
    <p:custDataLst>
      <p:tags r:id="rId1"/>
    </p:custDataLst>
    <p:extLst>
      <p:ext uri="{BB962C8B-B14F-4D97-AF65-F5344CB8AC3E}">
        <p14:creationId xmlns:p14="http://schemas.microsoft.com/office/powerpoint/2010/main" val="3916379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1344C-EA3C-4D61-81C8-65346187887C}"/>
              </a:ext>
            </a:extLst>
          </p:cNvPr>
          <p:cNvSpPr>
            <a:spLocks noGrp="1"/>
          </p:cNvSpPr>
          <p:nvPr>
            <p:ph type="ctrTitle"/>
          </p:nvPr>
        </p:nvSpPr>
        <p:spPr>
          <a:xfrm>
            <a:off x="123444" y="229495"/>
            <a:ext cx="6611112" cy="826889"/>
          </a:xfrm>
        </p:spPr>
        <p:txBody>
          <a:bodyPr>
            <a:noAutofit/>
          </a:bodyPr>
          <a:lstStyle/>
          <a:p>
            <a:r>
              <a:rPr lang="en-US" sz="2700" dirty="0">
                <a:solidFill>
                  <a:schemeClr val="bg1"/>
                </a:solidFill>
              </a:rPr>
              <a:t>Identify Short Title in Video</a:t>
            </a:r>
            <a:br>
              <a:rPr lang="en-US" sz="2700" dirty="0">
                <a:solidFill>
                  <a:schemeClr val="bg1"/>
                </a:solidFill>
              </a:rPr>
            </a:br>
            <a:r>
              <a:rPr lang="en-US" sz="2700" dirty="0">
                <a:solidFill>
                  <a:schemeClr val="bg1"/>
                </a:solidFill>
              </a:rPr>
              <a:t>Identify Primary Author Name in Video</a:t>
            </a:r>
          </a:p>
        </p:txBody>
      </p:sp>
      <p:sp>
        <p:nvSpPr>
          <p:cNvPr id="3" name="Subtitle 2">
            <a:extLst>
              <a:ext uri="{FF2B5EF4-FFF2-40B4-BE49-F238E27FC236}">
                <a16:creationId xmlns:a16="http://schemas.microsoft.com/office/drawing/2014/main" id="{C10F2743-0DE1-4A02-AEB3-8E472E4F6234}"/>
              </a:ext>
            </a:extLst>
          </p:cNvPr>
          <p:cNvSpPr>
            <a:spLocks noGrp="1"/>
          </p:cNvSpPr>
          <p:nvPr>
            <p:ph type="subTitle" idx="1"/>
          </p:nvPr>
        </p:nvSpPr>
        <p:spPr>
          <a:xfrm>
            <a:off x="146304" y="1688967"/>
            <a:ext cx="6611112" cy="1765570"/>
          </a:xfrm>
          <a:noFill/>
        </p:spPr>
        <p:txBody>
          <a:bodyPr>
            <a:noAutofit/>
          </a:bodyPr>
          <a:lstStyle/>
          <a:p>
            <a:r>
              <a:rPr lang="en-US" sz="2100" dirty="0"/>
              <a:t>Do </a:t>
            </a:r>
            <a:r>
              <a:rPr lang="en-US" sz="2100" u="sng" dirty="0"/>
              <a:t>NOT</a:t>
            </a:r>
            <a:r>
              <a:rPr lang="en-US" sz="2100" dirty="0"/>
              <a:t> include institution affiliation, logo, or patient identification information in your written abstract submission OR video OR narration in the video.</a:t>
            </a:r>
          </a:p>
          <a:p>
            <a:endParaRPr lang="en-US" sz="1200" dirty="0"/>
          </a:p>
          <a:p>
            <a:r>
              <a:rPr lang="en-US" sz="2100" dirty="0"/>
              <a:t>If such information is included, the video will be AUTOMATICALLY REJECTED.  </a:t>
            </a:r>
          </a:p>
          <a:p>
            <a:r>
              <a:rPr lang="en-US" sz="2100" dirty="0"/>
              <a:t>Please triple-check before submission.</a:t>
            </a:r>
          </a:p>
        </p:txBody>
      </p:sp>
    </p:spTree>
    <p:custDataLst>
      <p:tags r:id="rId1"/>
    </p:custDataLst>
    <p:extLst>
      <p:ext uri="{BB962C8B-B14F-4D97-AF65-F5344CB8AC3E}">
        <p14:creationId xmlns:p14="http://schemas.microsoft.com/office/powerpoint/2010/main" val="142451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CD0E8-0386-4AC3-B448-B193EACB270D}"/>
              </a:ext>
            </a:extLst>
          </p:cNvPr>
          <p:cNvSpPr>
            <a:spLocks noGrp="1"/>
          </p:cNvSpPr>
          <p:nvPr>
            <p:ph type="title"/>
          </p:nvPr>
        </p:nvSpPr>
        <p:spPr/>
        <p:txBody>
          <a:bodyPr/>
          <a:lstStyle/>
          <a:p>
            <a:r>
              <a:rPr lang="en-US" dirty="0"/>
              <a:t>Include Short Title</a:t>
            </a:r>
          </a:p>
        </p:txBody>
      </p:sp>
      <p:sp>
        <p:nvSpPr>
          <p:cNvPr id="3" name="Content Placeholder 2">
            <a:extLst>
              <a:ext uri="{FF2B5EF4-FFF2-40B4-BE49-F238E27FC236}">
                <a16:creationId xmlns:a16="http://schemas.microsoft.com/office/drawing/2014/main" id="{994C8868-B4BD-4117-8849-218AD660F78F}"/>
              </a:ext>
            </a:extLst>
          </p:cNvPr>
          <p:cNvSpPr>
            <a:spLocks noGrp="1"/>
          </p:cNvSpPr>
          <p:nvPr>
            <p:ph idx="1"/>
          </p:nvPr>
        </p:nvSpPr>
        <p:spPr>
          <a:xfrm>
            <a:off x="1" y="1367208"/>
            <a:ext cx="6732395" cy="2023957"/>
          </a:xfrm>
        </p:spPr>
        <p:txBody>
          <a:bodyPr>
            <a:noAutofit/>
          </a:bodyPr>
          <a:lstStyle/>
          <a:p>
            <a:pPr marL="385754" indent="-385754">
              <a:buAutoNum type="arabicPeriod"/>
            </a:pPr>
            <a:r>
              <a:rPr lang="en-US" sz="2100" dirty="0"/>
              <a:t> Identify &amp; Acknowledge additional Author Name in Video</a:t>
            </a:r>
          </a:p>
          <a:p>
            <a:pPr marL="385754" indent="-385754">
              <a:buAutoNum type="arabicPeriod"/>
            </a:pPr>
            <a:r>
              <a:rPr lang="en-US" sz="2100" dirty="0"/>
              <a:t> Identify &amp; Acknowledge additional Author Name in Video</a:t>
            </a:r>
          </a:p>
          <a:p>
            <a:pPr marL="385754" indent="-385754">
              <a:buAutoNum type="arabicPeriod"/>
            </a:pPr>
            <a:r>
              <a:rPr lang="en-US" sz="2100" dirty="0"/>
              <a:t> Identify &amp; Acknowledge additional Author Name in Video</a:t>
            </a:r>
          </a:p>
          <a:p>
            <a:pPr marL="385754" indent="-385754">
              <a:buAutoNum type="arabicPeriod"/>
            </a:pPr>
            <a:r>
              <a:rPr lang="en-US" sz="2100" dirty="0"/>
              <a:t> Identify &amp; Acknowledge additional Author Name in Video</a:t>
            </a:r>
          </a:p>
          <a:p>
            <a:pPr marL="0" indent="0">
              <a:buNone/>
            </a:pPr>
            <a:endParaRPr lang="en-US" sz="2100" dirty="0"/>
          </a:p>
        </p:txBody>
      </p:sp>
    </p:spTree>
    <p:custDataLst>
      <p:tags r:id="rId1"/>
    </p:custDataLst>
    <p:extLst>
      <p:ext uri="{BB962C8B-B14F-4D97-AF65-F5344CB8AC3E}">
        <p14:creationId xmlns:p14="http://schemas.microsoft.com/office/powerpoint/2010/main" val="644202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6872-2556-4FD2-97B9-1B641FB3137D}"/>
              </a:ext>
            </a:extLst>
          </p:cNvPr>
          <p:cNvSpPr>
            <a:spLocks noGrp="1"/>
          </p:cNvSpPr>
          <p:nvPr>
            <p:ph type="title"/>
          </p:nvPr>
        </p:nvSpPr>
        <p:spPr/>
        <p:txBody>
          <a:bodyPr/>
          <a:lstStyle/>
          <a:p>
            <a:r>
              <a:rPr lang="en-US" dirty="0"/>
              <a:t>Include Disclosures of Authors</a:t>
            </a:r>
          </a:p>
        </p:txBody>
      </p:sp>
      <p:sp>
        <p:nvSpPr>
          <p:cNvPr id="3" name="Content Placeholder 2">
            <a:extLst>
              <a:ext uri="{FF2B5EF4-FFF2-40B4-BE49-F238E27FC236}">
                <a16:creationId xmlns:a16="http://schemas.microsoft.com/office/drawing/2014/main" id="{8198A5FE-A355-4669-B36F-37168BE9B703}"/>
              </a:ext>
            </a:extLst>
          </p:cNvPr>
          <p:cNvSpPr>
            <a:spLocks noGrp="1"/>
          </p:cNvSpPr>
          <p:nvPr>
            <p:ph idx="1"/>
          </p:nvPr>
        </p:nvSpPr>
        <p:spPr>
          <a:xfrm>
            <a:off x="73152" y="1543051"/>
            <a:ext cx="6675120" cy="2545854"/>
          </a:xfrm>
          <a:noFill/>
        </p:spPr>
        <p:txBody>
          <a:bodyPr>
            <a:normAutofit/>
          </a:bodyPr>
          <a:lstStyle/>
          <a:p>
            <a:pPr marL="0" indent="0">
              <a:buNone/>
            </a:pPr>
            <a:r>
              <a:rPr lang="en-US" sz="2100" dirty="0"/>
              <a:t>Please list disclosures for each author:</a:t>
            </a:r>
          </a:p>
          <a:p>
            <a:r>
              <a:rPr lang="en-US" sz="2100" dirty="0"/>
              <a:t>Funding: none or indicate source of funding.</a:t>
            </a:r>
          </a:p>
          <a:p>
            <a:r>
              <a:rPr lang="en-US" sz="2100" dirty="0"/>
              <a:t>Relationship with industry. </a:t>
            </a:r>
          </a:p>
          <a:p>
            <a:pPr marL="342892" lvl="1" indent="0">
              <a:buNone/>
            </a:pPr>
            <a:endParaRPr lang="en-US" dirty="0"/>
          </a:p>
          <a:p>
            <a:pPr marL="342892" lvl="1" indent="0" algn="ctr">
              <a:buNone/>
            </a:pPr>
            <a:r>
              <a:rPr lang="en-US" b="1" dirty="0"/>
              <a:t>You do not need to narrate these disclosures. You can simply state: “These are our disclosures”.</a:t>
            </a:r>
          </a:p>
          <a:p>
            <a:pPr marL="0" indent="0">
              <a:buNone/>
            </a:pPr>
            <a:endParaRPr lang="en-US" b="1" dirty="0"/>
          </a:p>
        </p:txBody>
      </p:sp>
    </p:spTree>
    <p:custDataLst>
      <p:tags r:id="rId1"/>
    </p:custDataLst>
    <p:extLst>
      <p:ext uri="{BB962C8B-B14F-4D97-AF65-F5344CB8AC3E}">
        <p14:creationId xmlns:p14="http://schemas.microsoft.com/office/powerpoint/2010/main" val="222292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04381-97A8-4BAF-B778-507AD40A0F38}"/>
              </a:ext>
            </a:extLst>
          </p:cNvPr>
          <p:cNvSpPr>
            <a:spLocks noGrp="1"/>
          </p:cNvSpPr>
          <p:nvPr>
            <p:ph type="title"/>
          </p:nvPr>
        </p:nvSpPr>
        <p:spPr>
          <a:xfrm>
            <a:off x="-68580" y="264802"/>
            <a:ext cx="7031736" cy="642938"/>
          </a:xfrm>
        </p:spPr>
        <p:txBody>
          <a:bodyPr>
            <a:noAutofit/>
          </a:bodyPr>
          <a:lstStyle/>
          <a:p>
            <a:r>
              <a:rPr lang="en-US" sz="2400" dirty="0"/>
              <a:t>Include Keywords in DDW Written Abstract Submission</a:t>
            </a:r>
            <a:br>
              <a:rPr lang="en-US" sz="2400" dirty="0"/>
            </a:br>
            <a:r>
              <a:rPr lang="en-US" sz="2400" dirty="0"/>
              <a:t>Do Not Include in Video</a:t>
            </a:r>
          </a:p>
        </p:txBody>
      </p:sp>
      <p:graphicFrame>
        <p:nvGraphicFramePr>
          <p:cNvPr id="3" name="Table 2">
            <a:extLst>
              <a:ext uri="{FF2B5EF4-FFF2-40B4-BE49-F238E27FC236}">
                <a16:creationId xmlns:a16="http://schemas.microsoft.com/office/drawing/2014/main" id="{FD9CF245-05E5-4E02-A2B5-88809BD4AD18}"/>
              </a:ext>
            </a:extLst>
          </p:cNvPr>
          <p:cNvGraphicFramePr>
            <a:graphicFrameLocks noGrp="1"/>
          </p:cNvGraphicFramePr>
          <p:nvPr>
            <p:extLst>
              <p:ext uri="{D42A27DB-BD31-4B8C-83A1-F6EECF244321}">
                <p14:modId xmlns:p14="http://schemas.microsoft.com/office/powerpoint/2010/main" val="4255314070"/>
              </p:ext>
            </p:extLst>
          </p:nvPr>
        </p:nvGraphicFramePr>
        <p:xfrm>
          <a:off x="221064" y="1487157"/>
          <a:ext cx="6360606" cy="2401553"/>
        </p:xfrm>
        <a:graphic>
          <a:graphicData uri="http://schemas.openxmlformats.org/drawingml/2006/table">
            <a:tbl>
              <a:tblPr firstRow="1" bandRow="1">
                <a:tableStyleId>{5C22544A-7EE6-4342-B048-85BDC9FD1C3A}</a:tableStyleId>
              </a:tblPr>
              <a:tblGrid>
                <a:gridCol w="2589576">
                  <a:extLst>
                    <a:ext uri="{9D8B030D-6E8A-4147-A177-3AD203B41FA5}">
                      <a16:colId xmlns:a16="http://schemas.microsoft.com/office/drawing/2014/main" val="885967809"/>
                    </a:ext>
                  </a:extLst>
                </a:gridCol>
                <a:gridCol w="3771030">
                  <a:extLst>
                    <a:ext uri="{9D8B030D-6E8A-4147-A177-3AD203B41FA5}">
                      <a16:colId xmlns:a16="http://schemas.microsoft.com/office/drawing/2014/main" val="3802979906"/>
                    </a:ext>
                  </a:extLst>
                </a:gridCol>
              </a:tblGrid>
              <a:tr h="263847">
                <a:tc>
                  <a:txBody>
                    <a:bodyPr/>
                    <a:lstStyle/>
                    <a:p>
                      <a:pPr algn="ctr"/>
                      <a:r>
                        <a:rPr lang="en-US" sz="1200" dirty="0"/>
                        <a:t>Primary Key Word</a:t>
                      </a:r>
                    </a:p>
                  </a:txBody>
                  <a:tcPr marL="68580" marR="68580" marT="34290" marB="34290"/>
                </a:tc>
                <a:tc>
                  <a:txBody>
                    <a:bodyPr/>
                    <a:lstStyle/>
                    <a:p>
                      <a:pPr algn="ctr"/>
                      <a:r>
                        <a:rPr lang="en-US" sz="1200" dirty="0"/>
                        <a:t>Secondary Key Word (examples)</a:t>
                      </a:r>
                    </a:p>
                  </a:txBody>
                  <a:tcPr marL="68580" marR="68580" marT="34290" marB="34290"/>
                </a:tc>
                <a:extLst>
                  <a:ext uri="{0D108BD9-81ED-4DB2-BD59-A6C34878D82A}">
                    <a16:rowId xmlns:a16="http://schemas.microsoft.com/office/drawing/2014/main" val="1210319326"/>
                  </a:ext>
                </a:extLst>
              </a:tr>
              <a:tr h="267522">
                <a:tc>
                  <a:txBody>
                    <a:bodyPr/>
                    <a:lstStyle/>
                    <a:p>
                      <a:r>
                        <a:rPr lang="en-US" sz="1200" dirty="0"/>
                        <a:t>Organ (Anatomy)</a:t>
                      </a:r>
                    </a:p>
                  </a:txBody>
                  <a:tcPr marL="68580" marR="68580" marT="34290" marB="34290"/>
                </a:tc>
                <a:tc>
                  <a:txBody>
                    <a:bodyPr/>
                    <a:lstStyle/>
                    <a:p>
                      <a:r>
                        <a:rPr lang="en-US" sz="1200" dirty="0"/>
                        <a:t>Esophagus, Stomach, Duodenum, </a:t>
                      </a:r>
                      <a:r>
                        <a:rPr lang="en-US" sz="1200" dirty="0" err="1"/>
                        <a:t>etc</a:t>
                      </a:r>
                      <a:r>
                        <a:rPr lang="en-US" sz="1200" dirty="0"/>
                        <a:t>…</a:t>
                      </a:r>
                    </a:p>
                  </a:txBody>
                  <a:tcPr marL="68580" marR="68580" marT="34290" marB="34290"/>
                </a:tc>
                <a:extLst>
                  <a:ext uri="{0D108BD9-81ED-4DB2-BD59-A6C34878D82A}">
                    <a16:rowId xmlns:a16="http://schemas.microsoft.com/office/drawing/2014/main" val="3960544917"/>
                  </a:ext>
                </a:extLst>
              </a:tr>
              <a:tr h="407398">
                <a:tc>
                  <a:txBody>
                    <a:bodyPr/>
                    <a:lstStyle/>
                    <a:p>
                      <a:r>
                        <a:rPr lang="en-US" sz="1200" dirty="0"/>
                        <a:t>Procedure</a:t>
                      </a:r>
                    </a:p>
                  </a:txBody>
                  <a:tcPr marL="68580" marR="68580" marT="34290" marB="34290"/>
                </a:tc>
                <a:tc>
                  <a:txBody>
                    <a:bodyPr/>
                    <a:lstStyle/>
                    <a:p>
                      <a:r>
                        <a:rPr lang="en-US" sz="1200" dirty="0"/>
                        <a:t>EGD, Colonoscopy, EUS, ERCP, </a:t>
                      </a:r>
                      <a:r>
                        <a:rPr lang="en-US" sz="1200" dirty="0" err="1"/>
                        <a:t>Enteroscopy</a:t>
                      </a:r>
                      <a:r>
                        <a:rPr lang="en-US" sz="1200" dirty="0"/>
                        <a:t>, </a:t>
                      </a:r>
                      <a:r>
                        <a:rPr lang="en-US" sz="1200" dirty="0" err="1"/>
                        <a:t>etc</a:t>
                      </a:r>
                      <a:r>
                        <a:rPr lang="en-US" sz="1200" dirty="0"/>
                        <a:t>…</a:t>
                      </a:r>
                    </a:p>
                  </a:txBody>
                  <a:tcPr marL="68580" marR="68580" marT="34290" marB="34290"/>
                </a:tc>
                <a:extLst>
                  <a:ext uri="{0D108BD9-81ED-4DB2-BD59-A6C34878D82A}">
                    <a16:rowId xmlns:a16="http://schemas.microsoft.com/office/drawing/2014/main" val="2815917868"/>
                  </a:ext>
                </a:extLst>
              </a:tr>
              <a:tr h="407398">
                <a:tc>
                  <a:txBody>
                    <a:bodyPr/>
                    <a:lstStyle/>
                    <a:p>
                      <a:r>
                        <a:rPr lang="en-US" sz="1200" dirty="0"/>
                        <a:t>Pathophysiology</a:t>
                      </a:r>
                    </a:p>
                  </a:txBody>
                  <a:tcPr marL="68580" marR="68580" marT="34290" marB="34290"/>
                </a:tc>
                <a:tc>
                  <a:txBody>
                    <a:bodyPr/>
                    <a:lstStyle/>
                    <a:p>
                      <a:r>
                        <a:rPr lang="en-US" sz="1200" dirty="0"/>
                        <a:t>Ulcer, Adenoma, Cancer, GERD, Bleeding, </a:t>
                      </a:r>
                      <a:r>
                        <a:rPr lang="en-US" sz="1200" dirty="0" err="1"/>
                        <a:t>etc</a:t>
                      </a:r>
                      <a:r>
                        <a:rPr lang="en-US" sz="1200" dirty="0"/>
                        <a:t>…</a:t>
                      </a:r>
                    </a:p>
                  </a:txBody>
                  <a:tcPr marL="68580" marR="68580" marT="34290" marB="34290"/>
                </a:tc>
                <a:extLst>
                  <a:ext uri="{0D108BD9-81ED-4DB2-BD59-A6C34878D82A}">
                    <a16:rowId xmlns:a16="http://schemas.microsoft.com/office/drawing/2014/main" val="1767740002"/>
                  </a:ext>
                </a:extLst>
              </a:tr>
              <a:tr h="263847">
                <a:tc>
                  <a:txBody>
                    <a:bodyPr/>
                    <a:lstStyle/>
                    <a:p>
                      <a:r>
                        <a:rPr lang="en-US" sz="1200" dirty="0"/>
                        <a:t>Diagnosis</a:t>
                      </a:r>
                    </a:p>
                  </a:txBody>
                  <a:tcPr marL="68580" marR="68580" marT="34290" marB="34290"/>
                </a:tc>
                <a:tc>
                  <a:txBody>
                    <a:bodyPr/>
                    <a:lstStyle/>
                    <a:p>
                      <a:r>
                        <a:rPr lang="en-US" sz="1200" dirty="0"/>
                        <a:t>Diagnosis of the case</a:t>
                      </a:r>
                    </a:p>
                  </a:txBody>
                  <a:tcPr marL="68580" marR="68580" marT="34290" marB="34290"/>
                </a:tc>
                <a:extLst>
                  <a:ext uri="{0D108BD9-81ED-4DB2-BD59-A6C34878D82A}">
                    <a16:rowId xmlns:a16="http://schemas.microsoft.com/office/drawing/2014/main" val="1468458443"/>
                  </a:ext>
                </a:extLst>
              </a:tr>
              <a:tr h="263847">
                <a:tc>
                  <a:txBody>
                    <a:bodyPr/>
                    <a:lstStyle/>
                    <a:p>
                      <a:r>
                        <a:rPr lang="en-US" sz="1200" dirty="0"/>
                        <a:t>Therapy</a:t>
                      </a:r>
                    </a:p>
                  </a:txBody>
                  <a:tcPr marL="68580" marR="68580" marT="34290" marB="34290"/>
                </a:tc>
                <a:tc>
                  <a:txBody>
                    <a:bodyPr/>
                    <a:lstStyle/>
                    <a:p>
                      <a:r>
                        <a:rPr lang="en-US" sz="1200" dirty="0"/>
                        <a:t>Therapy used in the case</a:t>
                      </a:r>
                    </a:p>
                  </a:txBody>
                  <a:tcPr marL="68580" marR="68580" marT="34290" marB="34290"/>
                </a:tc>
                <a:extLst>
                  <a:ext uri="{0D108BD9-81ED-4DB2-BD59-A6C34878D82A}">
                    <a16:rowId xmlns:a16="http://schemas.microsoft.com/office/drawing/2014/main" val="1866361560"/>
                  </a:ext>
                </a:extLst>
              </a:tr>
              <a:tr h="263847">
                <a:tc>
                  <a:txBody>
                    <a:bodyPr/>
                    <a:lstStyle/>
                    <a:p>
                      <a:r>
                        <a:rPr lang="en-US" sz="1200" dirty="0"/>
                        <a:t>Instrument(s) Used</a:t>
                      </a:r>
                    </a:p>
                  </a:txBody>
                  <a:tcPr marL="68580" marR="68580" marT="34290" marB="34290"/>
                </a:tc>
                <a:tc>
                  <a:txBody>
                    <a:bodyPr/>
                    <a:lstStyle/>
                    <a:p>
                      <a:r>
                        <a:rPr lang="en-US" sz="1200" dirty="0"/>
                        <a:t>Endoscope, </a:t>
                      </a:r>
                      <a:r>
                        <a:rPr lang="en-US" sz="1200" dirty="0" err="1"/>
                        <a:t>etc</a:t>
                      </a:r>
                      <a:r>
                        <a:rPr lang="en-US" sz="1200" dirty="0"/>
                        <a:t>… (use generic, </a:t>
                      </a:r>
                      <a:r>
                        <a:rPr lang="en-US" sz="1200" u="sng" dirty="0"/>
                        <a:t>not</a:t>
                      </a:r>
                      <a:r>
                        <a:rPr lang="en-US" sz="1200" dirty="0"/>
                        <a:t> brand</a:t>
                      </a:r>
                      <a:r>
                        <a:rPr lang="en-US" sz="1200" baseline="0" dirty="0"/>
                        <a:t> names)</a:t>
                      </a:r>
                      <a:endParaRPr lang="en-US" sz="1200" dirty="0"/>
                    </a:p>
                  </a:txBody>
                  <a:tcPr marL="68580" marR="68580" marT="34290" marB="34290"/>
                </a:tc>
                <a:extLst>
                  <a:ext uri="{0D108BD9-81ED-4DB2-BD59-A6C34878D82A}">
                    <a16:rowId xmlns:a16="http://schemas.microsoft.com/office/drawing/2014/main" val="4094078091"/>
                  </a:ext>
                </a:extLst>
              </a:tr>
              <a:tr h="263847">
                <a:tc>
                  <a:txBody>
                    <a:bodyPr/>
                    <a:lstStyle/>
                    <a:p>
                      <a:r>
                        <a:rPr lang="en-US" sz="1200" dirty="0"/>
                        <a:t>Accessory(s) Used</a:t>
                      </a:r>
                    </a:p>
                  </a:txBody>
                  <a:tcPr marL="68580" marR="68580" marT="34290" marB="3429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Biopsy forceps, </a:t>
                      </a:r>
                      <a:r>
                        <a:rPr lang="en-US" sz="1200" dirty="0" err="1"/>
                        <a:t>etc</a:t>
                      </a:r>
                      <a:r>
                        <a:rPr lang="en-US" sz="1200" dirty="0"/>
                        <a:t>…(use generic, </a:t>
                      </a:r>
                      <a:r>
                        <a:rPr lang="en-US" sz="1200" u="sng" dirty="0"/>
                        <a:t>not</a:t>
                      </a:r>
                      <a:r>
                        <a:rPr lang="en-US" sz="1200" dirty="0"/>
                        <a:t> brand</a:t>
                      </a:r>
                      <a:r>
                        <a:rPr lang="en-US" sz="1200" baseline="0" dirty="0"/>
                        <a:t> names)</a:t>
                      </a:r>
                      <a:endParaRPr lang="en-US" sz="1200" dirty="0"/>
                    </a:p>
                  </a:txBody>
                  <a:tcPr marL="68580" marR="68580" marT="34290" marB="34290"/>
                </a:tc>
                <a:extLst>
                  <a:ext uri="{0D108BD9-81ED-4DB2-BD59-A6C34878D82A}">
                    <a16:rowId xmlns:a16="http://schemas.microsoft.com/office/drawing/2014/main" val="1544076744"/>
                  </a:ext>
                </a:extLst>
              </a:tr>
            </a:tbl>
          </a:graphicData>
        </a:graphic>
      </p:graphicFrame>
    </p:spTree>
    <p:custDataLst>
      <p:tags r:id="rId1"/>
    </p:custDataLst>
    <p:extLst>
      <p:ext uri="{BB962C8B-B14F-4D97-AF65-F5344CB8AC3E}">
        <p14:creationId xmlns:p14="http://schemas.microsoft.com/office/powerpoint/2010/main" val="945948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D86-7BC4-4DEC-A0D5-C6B975D62009}"/>
              </a:ext>
            </a:extLst>
          </p:cNvPr>
          <p:cNvSpPr>
            <a:spLocks noGrp="1"/>
          </p:cNvSpPr>
          <p:nvPr>
            <p:ph type="title"/>
          </p:nvPr>
        </p:nvSpPr>
        <p:spPr/>
        <p:txBody>
          <a:bodyPr>
            <a:normAutofit/>
          </a:bodyPr>
          <a:lstStyle/>
          <a:p>
            <a:r>
              <a:rPr lang="en-US" sz="3000" dirty="0"/>
              <a:t>Include Background/Case Presentation</a:t>
            </a:r>
          </a:p>
        </p:txBody>
      </p:sp>
      <p:sp>
        <p:nvSpPr>
          <p:cNvPr id="3" name="Content Placeholder 2">
            <a:extLst>
              <a:ext uri="{FF2B5EF4-FFF2-40B4-BE49-F238E27FC236}">
                <a16:creationId xmlns:a16="http://schemas.microsoft.com/office/drawing/2014/main" id="{AE79F5A9-FE31-486F-8C26-5CA5CADA0777}"/>
              </a:ext>
            </a:extLst>
          </p:cNvPr>
          <p:cNvSpPr>
            <a:spLocks noGrp="1"/>
          </p:cNvSpPr>
          <p:nvPr>
            <p:ph idx="1"/>
          </p:nvPr>
        </p:nvSpPr>
        <p:spPr>
          <a:xfrm>
            <a:off x="252781" y="1499364"/>
            <a:ext cx="6249255" cy="2906729"/>
          </a:xfrm>
        </p:spPr>
        <p:txBody>
          <a:bodyPr/>
          <a:lstStyle/>
          <a:p>
            <a:r>
              <a:rPr lang="en-US" sz="2100" dirty="0"/>
              <a:t>Brief description of the case (4 to 6 sentences for your narrative description should suffice)</a:t>
            </a:r>
          </a:p>
          <a:p>
            <a:pPr marL="0" indent="0">
              <a:buNone/>
            </a:pPr>
            <a:endParaRPr lang="en-US" dirty="0"/>
          </a:p>
          <a:p>
            <a:endParaRPr lang="en-US" dirty="0"/>
          </a:p>
        </p:txBody>
      </p:sp>
    </p:spTree>
    <p:custDataLst>
      <p:tags r:id="rId1"/>
    </p:custDataLst>
    <p:extLst>
      <p:ext uri="{BB962C8B-B14F-4D97-AF65-F5344CB8AC3E}">
        <p14:creationId xmlns:p14="http://schemas.microsoft.com/office/powerpoint/2010/main" val="181870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7975A-364C-460D-901B-68EA75DF5BB1}"/>
              </a:ext>
            </a:extLst>
          </p:cNvPr>
          <p:cNvSpPr>
            <a:spLocks noGrp="1"/>
          </p:cNvSpPr>
          <p:nvPr>
            <p:ph type="title"/>
          </p:nvPr>
        </p:nvSpPr>
        <p:spPr/>
        <p:txBody>
          <a:bodyPr/>
          <a:lstStyle/>
          <a:p>
            <a:r>
              <a:rPr lang="en-US" dirty="0"/>
              <a:t>Include Endoscopic Methods</a:t>
            </a:r>
          </a:p>
        </p:txBody>
      </p:sp>
      <p:sp>
        <p:nvSpPr>
          <p:cNvPr id="3" name="Content Placeholder 2">
            <a:extLst>
              <a:ext uri="{FF2B5EF4-FFF2-40B4-BE49-F238E27FC236}">
                <a16:creationId xmlns:a16="http://schemas.microsoft.com/office/drawing/2014/main" id="{F742F1C0-1FD9-4B3F-BA15-2B1D53F4A098}"/>
              </a:ext>
            </a:extLst>
          </p:cNvPr>
          <p:cNvSpPr>
            <a:spLocks noGrp="1"/>
          </p:cNvSpPr>
          <p:nvPr>
            <p:ph idx="1"/>
          </p:nvPr>
        </p:nvSpPr>
        <p:spPr>
          <a:xfrm>
            <a:off x="265845" y="1569703"/>
            <a:ext cx="6249255" cy="2906729"/>
          </a:xfrm>
        </p:spPr>
        <p:txBody>
          <a:bodyPr/>
          <a:lstStyle/>
          <a:p>
            <a:r>
              <a:rPr lang="en-US" sz="2100" dirty="0"/>
              <a:t>Brief description of the methods used in case (4 to 6 sentences for your narrative description should suffice)</a:t>
            </a:r>
          </a:p>
          <a:p>
            <a:endParaRPr lang="en-US" dirty="0"/>
          </a:p>
        </p:txBody>
      </p:sp>
    </p:spTree>
    <p:custDataLst>
      <p:tags r:id="rId1"/>
    </p:custDataLst>
    <p:extLst>
      <p:ext uri="{BB962C8B-B14F-4D97-AF65-F5344CB8AC3E}">
        <p14:creationId xmlns:p14="http://schemas.microsoft.com/office/powerpoint/2010/main" val="9042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B715-D4FE-4E82-AA76-7E1A841ACE25}"/>
              </a:ext>
            </a:extLst>
          </p:cNvPr>
          <p:cNvSpPr>
            <a:spLocks noGrp="1"/>
          </p:cNvSpPr>
          <p:nvPr>
            <p:ph type="title"/>
          </p:nvPr>
        </p:nvSpPr>
        <p:spPr/>
        <p:txBody>
          <a:bodyPr/>
          <a:lstStyle/>
          <a:p>
            <a:r>
              <a:rPr lang="en-US" dirty="0"/>
              <a:t>Clinical Implications of Case</a:t>
            </a:r>
          </a:p>
        </p:txBody>
      </p:sp>
      <p:sp>
        <p:nvSpPr>
          <p:cNvPr id="3" name="Content Placeholder 2">
            <a:extLst>
              <a:ext uri="{FF2B5EF4-FFF2-40B4-BE49-F238E27FC236}">
                <a16:creationId xmlns:a16="http://schemas.microsoft.com/office/drawing/2014/main" id="{FCF071CE-544A-437F-A695-C4081800DF89}"/>
              </a:ext>
            </a:extLst>
          </p:cNvPr>
          <p:cNvSpPr>
            <a:spLocks noGrp="1"/>
          </p:cNvSpPr>
          <p:nvPr>
            <p:ph idx="1"/>
          </p:nvPr>
        </p:nvSpPr>
        <p:spPr>
          <a:xfrm>
            <a:off x="265845" y="1398881"/>
            <a:ext cx="6249255" cy="2906729"/>
          </a:xfrm>
        </p:spPr>
        <p:txBody>
          <a:bodyPr>
            <a:normAutofit/>
          </a:bodyPr>
          <a:lstStyle/>
          <a:p>
            <a:r>
              <a:rPr lang="en-US" sz="2100" dirty="0"/>
              <a:t>Brief description of the clinical implications of the case (Less than 6 sentences for your narrative description should suffice)</a:t>
            </a:r>
          </a:p>
          <a:p>
            <a:endParaRPr lang="en-US" sz="2100" dirty="0"/>
          </a:p>
        </p:txBody>
      </p:sp>
    </p:spTree>
    <p:custDataLst>
      <p:tags r:id="rId1"/>
    </p:custDataLst>
    <p:extLst>
      <p:ext uri="{BB962C8B-B14F-4D97-AF65-F5344CB8AC3E}">
        <p14:creationId xmlns:p14="http://schemas.microsoft.com/office/powerpoint/2010/main" val="13002586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SGE - whit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ASGE - white.thmx</Template>
  <TotalTime>35926</TotalTime>
  <Words>737</Words>
  <Application>Microsoft Office PowerPoint</Application>
  <PresentationFormat>Custom</PresentationFormat>
  <Paragraphs>71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Calisto MT</vt:lpstr>
      <vt:lpstr>ASGE - white</vt:lpstr>
      <vt:lpstr>PowerPoint Presentation</vt:lpstr>
      <vt:lpstr>Video Narrative Timeline Guide</vt:lpstr>
      <vt:lpstr>Identify Short Title in Video Identify Primary Author Name in Video</vt:lpstr>
      <vt:lpstr>Include Short Title</vt:lpstr>
      <vt:lpstr>Include Disclosures of Authors</vt:lpstr>
      <vt:lpstr>Include Keywords in DDW Written Abstract Submission Do Not Include in Video</vt:lpstr>
      <vt:lpstr>Include Background/Case Presentation</vt:lpstr>
      <vt:lpstr>Include Endoscopic Methods</vt:lpstr>
      <vt:lpstr>Clinical Implications of Case</vt:lpstr>
      <vt:lpstr>Conclusions</vt:lpstr>
      <vt:lpstr>Video Narrative Guide</vt:lpstr>
      <vt:lpstr>Video Narrative Guide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Kim</dc:creator>
  <cp:lastModifiedBy>Kendall Coleman</cp:lastModifiedBy>
  <cp:revision>180</cp:revision>
  <cp:lastPrinted>2017-10-06T15:28:45Z</cp:lastPrinted>
  <dcterms:created xsi:type="dcterms:W3CDTF">2013-07-07T17:22:07Z</dcterms:created>
  <dcterms:modified xsi:type="dcterms:W3CDTF">2022-09-16T16:28:28Z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9C746AEA-BCBE-4F9C-AD04-687432E33383</vt:lpwstr>
  </property>
  <property fmtid="{D5CDD505-2E9C-101B-9397-08002B2CF9AE}" pid="3" name="ArticulatePath">
    <vt:lpwstr>2019 Video Forum and World Cup PPT Guide Template</vt:lpwstr>
  </property>
</Properties>
</file>